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83" r:id="rId3"/>
    <p:sldId id="312" r:id="rId4"/>
    <p:sldId id="389" r:id="rId5"/>
    <p:sldId id="314" r:id="rId6"/>
    <p:sldId id="390" r:id="rId7"/>
    <p:sldId id="340" r:id="rId8"/>
    <p:sldId id="344" r:id="rId9"/>
    <p:sldId id="341" r:id="rId10"/>
    <p:sldId id="330" r:id="rId11"/>
    <p:sldId id="331" r:id="rId12"/>
    <p:sldId id="384" r:id="rId13"/>
    <p:sldId id="357" r:id="rId14"/>
    <p:sldId id="365" r:id="rId15"/>
    <p:sldId id="366" r:id="rId16"/>
    <p:sldId id="367" r:id="rId17"/>
    <p:sldId id="359" r:id="rId18"/>
    <p:sldId id="362" r:id="rId19"/>
    <p:sldId id="385" r:id="rId20"/>
    <p:sldId id="360" r:id="rId21"/>
    <p:sldId id="363" r:id="rId22"/>
    <p:sldId id="368" r:id="rId23"/>
    <p:sldId id="332" r:id="rId24"/>
    <p:sldId id="361" r:id="rId25"/>
    <p:sldId id="283" r:id="rId26"/>
    <p:sldId id="386" r:id="rId27"/>
    <p:sldId id="370" r:id="rId28"/>
    <p:sldId id="372" r:id="rId29"/>
    <p:sldId id="378" r:id="rId30"/>
    <p:sldId id="381" r:id="rId31"/>
    <p:sldId id="382" r:id="rId32"/>
    <p:sldId id="380" r:id="rId33"/>
    <p:sldId id="379" r:id="rId34"/>
    <p:sldId id="371" r:id="rId35"/>
    <p:sldId id="377" r:id="rId36"/>
    <p:sldId id="375" r:id="rId37"/>
    <p:sldId id="374" r:id="rId38"/>
    <p:sldId id="376" r:id="rId39"/>
    <p:sldId id="373" r:id="rId40"/>
    <p:sldId id="391" r:id="rId41"/>
    <p:sldId id="387" r:id="rId42"/>
    <p:sldId id="335" r:id="rId43"/>
    <p:sldId id="392" r:id="rId44"/>
    <p:sldId id="272" r:id="rId4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na Hartley" initials="DH" lastIdx="1" clrIdx="0">
    <p:extLst>
      <p:ext uri="{19B8F6BF-5375-455C-9EA6-DF929625EA0E}">
        <p15:presenceInfo xmlns:p15="http://schemas.microsoft.com/office/powerpoint/2012/main" userId="S-1-5-21-1120613290-1272078098-1231754661-3588" providerId="AD"/>
      </p:ext>
    </p:extLst>
  </p:cmAuthor>
  <p:cmAuthor id="2" name="Susan Picton" initials="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7585A"/>
    <a:srgbClr val="EDE431"/>
    <a:srgbClr val="C3D67C"/>
    <a:srgbClr val="9E8ABB"/>
    <a:srgbClr val="D06899"/>
    <a:srgbClr val="FBD39F"/>
    <a:srgbClr val="C3D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14" autoAdjust="0"/>
    <p:restoredTop sz="82363" autoAdjust="0"/>
  </p:normalViewPr>
  <p:slideViewPr>
    <p:cSldViewPr snapToGrid="0">
      <p:cViewPr varScale="1">
        <p:scale>
          <a:sx n="59" d="100"/>
          <a:sy n="59" d="100"/>
        </p:scale>
        <p:origin x="63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908" y="-14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46143-C98D-424F-8DAD-9C86BDE34CF8}"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C7F36631-D3D7-304C-9E4B-C3C8E8E0FDAC}">
      <dgm:prSet/>
      <dgm:spPr/>
      <dgm:t>
        <a:bodyPr/>
        <a:lstStyle/>
        <a:p>
          <a:r>
            <a:rPr lang="en-GB"/>
            <a:t>Core MDT </a:t>
          </a:r>
        </a:p>
      </dgm:t>
    </dgm:pt>
    <dgm:pt modelId="{A0E51685-9ABF-5C47-A3C5-0BAA9CE808CD}" type="parTrans" cxnId="{3A9AF3A4-5C8E-3E4D-BAD7-06219DB9A7BB}">
      <dgm:prSet/>
      <dgm:spPr/>
      <dgm:t>
        <a:bodyPr/>
        <a:lstStyle/>
        <a:p>
          <a:endParaRPr lang="en-US"/>
        </a:p>
      </dgm:t>
    </dgm:pt>
    <dgm:pt modelId="{083DCBFD-26E1-3C48-BDDD-5DA2D0287D4D}" type="sibTrans" cxnId="{3A9AF3A4-5C8E-3E4D-BAD7-06219DB9A7BB}">
      <dgm:prSet/>
      <dgm:spPr/>
      <dgm:t>
        <a:bodyPr/>
        <a:lstStyle/>
        <a:p>
          <a:endParaRPr lang="en-US"/>
        </a:p>
      </dgm:t>
    </dgm:pt>
    <dgm:pt modelId="{CFA20CDA-B70D-084C-8C81-EF24150E4032}">
      <dgm:prSet/>
      <dgm:spPr/>
      <dgm:t>
        <a:bodyPr/>
        <a:lstStyle/>
        <a:p>
          <a:r>
            <a:rPr lang="en-GB"/>
            <a:t>Community Paediatric Palliative Nursing Team</a:t>
          </a:r>
        </a:p>
      </dgm:t>
    </dgm:pt>
    <dgm:pt modelId="{F5C7064E-7568-8445-81E5-624606B342C8}" type="parTrans" cxnId="{CAA74A2A-49FC-214B-ADC8-2E794EE327C7}">
      <dgm:prSet/>
      <dgm:spPr/>
      <dgm:t>
        <a:bodyPr/>
        <a:lstStyle/>
        <a:p>
          <a:endParaRPr lang="en-US"/>
        </a:p>
      </dgm:t>
    </dgm:pt>
    <dgm:pt modelId="{BC78ADE2-CD74-AE49-936F-1E442C88D938}" type="sibTrans" cxnId="{CAA74A2A-49FC-214B-ADC8-2E794EE327C7}">
      <dgm:prSet/>
      <dgm:spPr/>
      <dgm:t>
        <a:bodyPr/>
        <a:lstStyle/>
        <a:p>
          <a:endParaRPr lang="en-US"/>
        </a:p>
      </dgm:t>
    </dgm:pt>
    <dgm:pt modelId="{1467E2A0-518E-9142-AEFB-9BDD1EBDE9E7}">
      <dgm:prSet/>
      <dgm:spPr/>
      <dgm:t>
        <a:bodyPr/>
        <a:lstStyle/>
        <a:p>
          <a:r>
            <a:rPr lang="en-GB"/>
            <a:t>GPs /Primary Care</a:t>
          </a:r>
        </a:p>
      </dgm:t>
    </dgm:pt>
    <dgm:pt modelId="{4A6ABBD5-ED9C-214B-8BC7-7F845141EF1F}" type="parTrans" cxnId="{3B7A69D5-9DC6-3440-A35F-DFDFAB459A60}">
      <dgm:prSet/>
      <dgm:spPr/>
      <dgm:t>
        <a:bodyPr/>
        <a:lstStyle/>
        <a:p>
          <a:endParaRPr lang="en-US"/>
        </a:p>
      </dgm:t>
    </dgm:pt>
    <dgm:pt modelId="{EF90F2DA-82E0-5340-BBAC-BE531553766E}" type="sibTrans" cxnId="{3B7A69D5-9DC6-3440-A35F-DFDFAB459A60}">
      <dgm:prSet/>
      <dgm:spPr/>
      <dgm:t>
        <a:bodyPr/>
        <a:lstStyle/>
        <a:p>
          <a:endParaRPr lang="en-US"/>
        </a:p>
      </dgm:t>
    </dgm:pt>
    <dgm:pt modelId="{4A7619CD-59E2-F945-A30C-F864D9EFDA54}">
      <dgm:prSet/>
      <dgm:spPr/>
      <dgm:t>
        <a:bodyPr/>
        <a:lstStyle/>
        <a:p>
          <a:r>
            <a:rPr lang="en-GB"/>
            <a:t>Care Navigator Role</a:t>
          </a:r>
        </a:p>
      </dgm:t>
    </dgm:pt>
    <dgm:pt modelId="{4948A5ED-BF5B-364A-B6BC-A534E6A56EC9}" type="parTrans" cxnId="{CBE78A2D-3CFA-654E-9C95-D8C45CBDC29A}">
      <dgm:prSet/>
      <dgm:spPr/>
      <dgm:t>
        <a:bodyPr/>
        <a:lstStyle/>
        <a:p>
          <a:endParaRPr lang="en-US"/>
        </a:p>
      </dgm:t>
    </dgm:pt>
    <dgm:pt modelId="{11112C6D-662E-8048-B665-406427A73CE9}" type="sibTrans" cxnId="{CBE78A2D-3CFA-654E-9C95-D8C45CBDC29A}">
      <dgm:prSet/>
      <dgm:spPr/>
      <dgm:t>
        <a:bodyPr/>
        <a:lstStyle/>
        <a:p>
          <a:endParaRPr lang="en-US"/>
        </a:p>
      </dgm:t>
    </dgm:pt>
    <dgm:pt modelId="{895051A0-A626-FC48-84D6-444226069A40}">
      <dgm:prSet/>
      <dgm:spPr/>
      <dgm:t>
        <a:bodyPr/>
        <a:lstStyle/>
        <a:p>
          <a:r>
            <a:rPr lang="en-GB"/>
            <a:t>Education</a:t>
          </a:r>
        </a:p>
      </dgm:t>
    </dgm:pt>
    <dgm:pt modelId="{251E86B1-F38A-7C48-A583-C2F386E79ACD}" type="parTrans" cxnId="{E5EC240E-91DC-4747-9600-24702B8BA8A8}">
      <dgm:prSet/>
      <dgm:spPr/>
      <dgm:t>
        <a:bodyPr/>
        <a:lstStyle/>
        <a:p>
          <a:endParaRPr lang="en-US"/>
        </a:p>
      </dgm:t>
    </dgm:pt>
    <dgm:pt modelId="{64F7C3FD-1B40-CB4B-B171-4ED2C7724315}" type="sibTrans" cxnId="{E5EC240E-91DC-4747-9600-24702B8BA8A8}">
      <dgm:prSet/>
      <dgm:spPr/>
      <dgm:t>
        <a:bodyPr/>
        <a:lstStyle/>
        <a:p>
          <a:endParaRPr lang="en-US"/>
        </a:p>
      </dgm:t>
    </dgm:pt>
    <dgm:pt modelId="{E564A7D8-6F6B-9640-BB33-8E53EC1E5197}">
      <dgm:prSet/>
      <dgm:spPr/>
      <dgm:t>
        <a:bodyPr/>
        <a:lstStyle/>
        <a:p>
          <a:r>
            <a:rPr lang="en-GB"/>
            <a:t>Managed Clinical Networks </a:t>
          </a:r>
        </a:p>
      </dgm:t>
    </dgm:pt>
    <dgm:pt modelId="{629FFFCD-4D5C-C740-BB9F-09A3F28FBA36}" type="parTrans" cxnId="{2962DB0D-764D-114D-957F-EB893E009AB2}">
      <dgm:prSet/>
      <dgm:spPr/>
      <dgm:t>
        <a:bodyPr/>
        <a:lstStyle/>
        <a:p>
          <a:endParaRPr lang="en-US"/>
        </a:p>
      </dgm:t>
    </dgm:pt>
    <dgm:pt modelId="{774A7D02-6EA9-964B-8B36-B224B32400ED}" type="sibTrans" cxnId="{2962DB0D-764D-114D-957F-EB893E009AB2}">
      <dgm:prSet/>
      <dgm:spPr/>
      <dgm:t>
        <a:bodyPr/>
        <a:lstStyle/>
        <a:p>
          <a:endParaRPr lang="en-US"/>
        </a:p>
      </dgm:t>
    </dgm:pt>
    <dgm:pt modelId="{9AD1A794-6DED-6641-ACDA-39FCA9F4B59B}">
      <dgm:prSet/>
      <dgm:spPr/>
      <dgm:t>
        <a:bodyPr/>
        <a:lstStyle/>
        <a:p>
          <a:r>
            <a:rPr lang="en-GB"/>
            <a:t>Specialist services provision – Consultants in PPM, Specialist nurses, AHPs</a:t>
          </a:r>
        </a:p>
      </dgm:t>
    </dgm:pt>
    <dgm:pt modelId="{3B193845-8028-DB47-9DFB-3BDF4351D088}" type="parTrans" cxnId="{42464D2E-D7BE-B542-B5BF-9E3CC3344C0A}">
      <dgm:prSet/>
      <dgm:spPr/>
      <dgm:t>
        <a:bodyPr/>
        <a:lstStyle/>
        <a:p>
          <a:endParaRPr lang="en-US"/>
        </a:p>
      </dgm:t>
    </dgm:pt>
    <dgm:pt modelId="{D82EB934-A1D9-3D40-B077-156BF7A8B389}" type="sibTrans" cxnId="{42464D2E-D7BE-B542-B5BF-9E3CC3344C0A}">
      <dgm:prSet/>
      <dgm:spPr/>
      <dgm:t>
        <a:bodyPr/>
        <a:lstStyle/>
        <a:p>
          <a:endParaRPr lang="en-US"/>
        </a:p>
      </dgm:t>
    </dgm:pt>
    <dgm:pt modelId="{CA76476E-2270-FA4A-A019-BDBD33B7DC12}">
      <dgm:prSet/>
      <dgm:spPr/>
      <dgm:t>
        <a:bodyPr/>
        <a:lstStyle/>
        <a:p>
          <a:r>
            <a:rPr lang="en-GB"/>
            <a:t>Hospice care</a:t>
          </a:r>
        </a:p>
      </dgm:t>
    </dgm:pt>
    <dgm:pt modelId="{B0AADFA4-56B8-2241-80F1-0E01322DF731}" type="parTrans" cxnId="{55FC960A-C48E-F442-8185-19CC90B0C2EF}">
      <dgm:prSet/>
      <dgm:spPr/>
      <dgm:t>
        <a:bodyPr/>
        <a:lstStyle/>
        <a:p>
          <a:endParaRPr lang="en-US"/>
        </a:p>
      </dgm:t>
    </dgm:pt>
    <dgm:pt modelId="{6885E0EE-1960-244E-AB2F-F5714828532B}" type="sibTrans" cxnId="{55FC960A-C48E-F442-8185-19CC90B0C2EF}">
      <dgm:prSet/>
      <dgm:spPr/>
      <dgm:t>
        <a:bodyPr/>
        <a:lstStyle/>
        <a:p>
          <a:endParaRPr lang="en-US"/>
        </a:p>
      </dgm:t>
    </dgm:pt>
    <dgm:pt modelId="{0A889685-2A21-B644-9C8C-14D3C508E9C0}">
      <dgm:prSet/>
      <dgm:spPr/>
      <dgm:t>
        <a:bodyPr/>
        <a:lstStyle/>
        <a:p>
          <a:r>
            <a:rPr lang="en-GB"/>
            <a:t>Short breaks</a:t>
          </a:r>
        </a:p>
      </dgm:t>
    </dgm:pt>
    <dgm:pt modelId="{4ADC38B0-BCB0-244B-A9E2-4670AB0FEA74}" type="parTrans" cxnId="{AA71F764-DBAC-CE47-87B2-21B2AAC29D00}">
      <dgm:prSet/>
      <dgm:spPr/>
      <dgm:t>
        <a:bodyPr/>
        <a:lstStyle/>
        <a:p>
          <a:endParaRPr lang="en-US"/>
        </a:p>
      </dgm:t>
    </dgm:pt>
    <dgm:pt modelId="{46A5B488-F153-4849-9D39-F5F11244B5EE}" type="sibTrans" cxnId="{AA71F764-DBAC-CE47-87B2-21B2AAC29D00}">
      <dgm:prSet/>
      <dgm:spPr/>
      <dgm:t>
        <a:bodyPr/>
        <a:lstStyle/>
        <a:p>
          <a:endParaRPr lang="en-US"/>
        </a:p>
      </dgm:t>
    </dgm:pt>
    <dgm:pt modelId="{485CADC6-8B8B-114E-BE73-9CBDD7F63B21}">
      <dgm:prSet/>
      <dgm:spPr/>
      <dgm:t>
        <a:bodyPr/>
        <a:lstStyle/>
        <a:p>
          <a:r>
            <a:rPr lang="en-GB"/>
            <a:t>Personalised Care</a:t>
          </a:r>
        </a:p>
      </dgm:t>
    </dgm:pt>
    <dgm:pt modelId="{C73CADBF-E9D6-0541-812A-6FD5AE49441F}" type="parTrans" cxnId="{97568421-C6A6-D841-B5AB-EC95237CE984}">
      <dgm:prSet/>
      <dgm:spPr/>
      <dgm:t>
        <a:bodyPr/>
        <a:lstStyle/>
        <a:p>
          <a:endParaRPr lang="en-US"/>
        </a:p>
      </dgm:t>
    </dgm:pt>
    <dgm:pt modelId="{ACD9DEAE-3629-334C-897B-6640E57DFAC4}" type="sibTrans" cxnId="{97568421-C6A6-D841-B5AB-EC95237CE984}">
      <dgm:prSet/>
      <dgm:spPr/>
      <dgm:t>
        <a:bodyPr/>
        <a:lstStyle/>
        <a:p>
          <a:endParaRPr lang="en-US"/>
        </a:p>
      </dgm:t>
    </dgm:pt>
    <dgm:pt modelId="{DC1180A7-67D1-D546-9288-47670A96CDB3}">
      <dgm:prSet/>
      <dgm:spPr/>
      <dgm:t>
        <a:bodyPr/>
        <a:lstStyle/>
        <a:p>
          <a:r>
            <a:rPr lang="en-GB"/>
            <a:t>Advance Care Planning</a:t>
          </a:r>
        </a:p>
      </dgm:t>
    </dgm:pt>
    <dgm:pt modelId="{369521FE-F799-134F-A2DE-C60F99CF40DC}" type="parTrans" cxnId="{022DF4E8-FED0-2145-A922-C0020828C467}">
      <dgm:prSet/>
      <dgm:spPr/>
      <dgm:t>
        <a:bodyPr/>
        <a:lstStyle/>
        <a:p>
          <a:endParaRPr lang="en-US"/>
        </a:p>
      </dgm:t>
    </dgm:pt>
    <dgm:pt modelId="{CD57458E-B423-3A4F-B2F9-3ADAB2BFBF9D}" type="sibTrans" cxnId="{022DF4E8-FED0-2145-A922-C0020828C467}">
      <dgm:prSet/>
      <dgm:spPr/>
      <dgm:t>
        <a:bodyPr/>
        <a:lstStyle/>
        <a:p>
          <a:endParaRPr lang="en-US"/>
        </a:p>
      </dgm:t>
    </dgm:pt>
    <dgm:pt modelId="{25FBD5D8-2902-F74A-B028-A08088C8BAAE}" type="pres">
      <dgm:prSet presAssocID="{D5F46143-C98D-424F-8DAD-9C86BDE34CF8}" presName="diagram" presStyleCnt="0">
        <dgm:presLayoutVars>
          <dgm:dir/>
          <dgm:resizeHandles val="exact"/>
        </dgm:presLayoutVars>
      </dgm:prSet>
      <dgm:spPr/>
    </dgm:pt>
    <dgm:pt modelId="{3365DC63-28EC-C34E-AE56-1AE7E0DD1D8D}" type="pres">
      <dgm:prSet presAssocID="{C7F36631-D3D7-304C-9E4B-C3C8E8E0FDAC}" presName="node" presStyleLbl="node1" presStyleIdx="0" presStyleCnt="11">
        <dgm:presLayoutVars>
          <dgm:bulletEnabled val="1"/>
        </dgm:presLayoutVars>
      </dgm:prSet>
      <dgm:spPr/>
    </dgm:pt>
    <dgm:pt modelId="{27D39F0B-06D9-764A-BD39-AEC56388018F}" type="pres">
      <dgm:prSet presAssocID="{083DCBFD-26E1-3C48-BDDD-5DA2D0287D4D}" presName="sibTrans" presStyleCnt="0"/>
      <dgm:spPr/>
    </dgm:pt>
    <dgm:pt modelId="{8B0A1001-1ACE-294B-B3A7-1BEF95328B5F}" type="pres">
      <dgm:prSet presAssocID="{CFA20CDA-B70D-084C-8C81-EF24150E4032}" presName="node" presStyleLbl="node1" presStyleIdx="1" presStyleCnt="11">
        <dgm:presLayoutVars>
          <dgm:bulletEnabled val="1"/>
        </dgm:presLayoutVars>
      </dgm:prSet>
      <dgm:spPr/>
    </dgm:pt>
    <dgm:pt modelId="{8C1907DF-2B39-E243-B15E-4295472BC9F7}" type="pres">
      <dgm:prSet presAssocID="{BC78ADE2-CD74-AE49-936F-1E442C88D938}" presName="sibTrans" presStyleCnt="0"/>
      <dgm:spPr/>
    </dgm:pt>
    <dgm:pt modelId="{2C1840E8-6EB4-7F47-8606-4973E83E1D80}" type="pres">
      <dgm:prSet presAssocID="{1467E2A0-518E-9142-AEFB-9BDD1EBDE9E7}" presName="node" presStyleLbl="node1" presStyleIdx="2" presStyleCnt="11">
        <dgm:presLayoutVars>
          <dgm:bulletEnabled val="1"/>
        </dgm:presLayoutVars>
      </dgm:prSet>
      <dgm:spPr/>
    </dgm:pt>
    <dgm:pt modelId="{CA0A8391-7ADD-574C-A6AF-D2F204E5E659}" type="pres">
      <dgm:prSet presAssocID="{EF90F2DA-82E0-5340-BBAC-BE531553766E}" presName="sibTrans" presStyleCnt="0"/>
      <dgm:spPr/>
    </dgm:pt>
    <dgm:pt modelId="{EB6C9772-797A-214D-AB80-06EDE047E08E}" type="pres">
      <dgm:prSet presAssocID="{4A7619CD-59E2-F945-A30C-F864D9EFDA54}" presName="node" presStyleLbl="node1" presStyleIdx="3" presStyleCnt="11">
        <dgm:presLayoutVars>
          <dgm:bulletEnabled val="1"/>
        </dgm:presLayoutVars>
      </dgm:prSet>
      <dgm:spPr/>
    </dgm:pt>
    <dgm:pt modelId="{56B99FB7-2A59-B648-9AA5-579F6A83C3B1}" type="pres">
      <dgm:prSet presAssocID="{11112C6D-662E-8048-B665-406427A73CE9}" presName="sibTrans" presStyleCnt="0"/>
      <dgm:spPr/>
    </dgm:pt>
    <dgm:pt modelId="{1B705FE9-0A2D-C54B-A5B3-DD53410316FD}" type="pres">
      <dgm:prSet presAssocID="{895051A0-A626-FC48-84D6-444226069A40}" presName="node" presStyleLbl="node1" presStyleIdx="4" presStyleCnt="11">
        <dgm:presLayoutVars>
          <dgm:bulletEnabled val="1"/>
        </dgm:presLayoutVars>
      </dgm:prSet>
      <dgm:spPr/>
    </dgm:pt>
    <dgm:pt modelId="{82CA879C-F2F8-E44C-ACC8-AF02B911D7B9}" type="pres">
      <dgm:prSet presAssocID="{64F7C3FD-1B40-CB4B-B171-4ED2C7724315}" presName="sibTrans" presStyleCnt="0"/>
      <dgm:spPr/>
    </dgm:pt>
    <dgm:pt modelId="{50A87822-3C8D-F44E-A553-D9F548A1FE40}" type="pres">
      <dgm:prSet presAssocID="{E564A7D8-6F6B-9640-BB33-8E53EC1E5197}" presName="node" presStyleLbl="node1" presStyleIdx="5" presStyleCnt="11">
        <dgm:presLayoutVars>
          <dgm:bulletEnabled val="1"/>
        </dgm:presLayoutVars>
      </dgm:prSet>
      <dgm:spPr/>
    </dgm:pt>
    <dgm:pt modelId="{B42768DE-2F6A-3C4A-AB78-630CCA8FBA30}" type="pres">
      <dgm:prSet presAssocID="{774A7D02-6EA9-964B-8B36-B224B32400ED}" presName="sibTrans" presStyleCnt="0"/>
      <dgm:spPr/>
    </dgm:pt>
    <dgm:pt modelId="{6A2C7E02-B21F-DC4D-8212-C9D11A0EDED4}" type="pres">
      <dgm:prSet presAssocID="{9AD1A794-6DED-6641-ACDA-39FCA9F4B59B}" presName="node" presStyleLbl="node1" presStyleIdx="6" presStyleCnt="11">
        <dgm:presLayoutVars>
          <dgm:bulletEnabled val="1"/>
        </dgm:presLayoutVars>
      </dgm:prSet>
      <dgm:spPr/>
    </dgm:pt>
    <dgm:pt modelId="{10CD4D18-B15A-AF4C-87E9-A6049B3E6680}" type="pres">
      <dgm:prSet presAssocID="{D82EB934-A1D9-3D40-B077-156BF7A8B389}" presName="sibTrans" presStyleCnt="0"/>
      <dgm:spPr/>
    </dgm:pt>
    <dgm:pt modelId="{83962E18-F069-3044-B8D5-67B7D3A82073}" type="pres">
      <dgm:prSet presAssocID="{CA76476E-2270-FA4A-A019-BDBD33B7DC12}" presName="node" presStyleLbl="node1" presStyleIdx="7" presStyleCnt="11">
        <dgm:presLayoutVars>
          <dgm:bulletEnabled val="1"/>
        </dgm:presLayoutVars>
      </dgm:prSet>
      <dgm:spPr/>
    </dgm:pt>
    <dgm:pt modelId="{9408553A-C69B-F44B-8C15-E003B304D701}" type="pres">
      <dgm:prSet presAssocID="{6885E0EE-1960-244E-AB2F-F5714828532B}" presName="sibTrans" presStyleCnt="0"/>
      <dgm:spPr/>
    </dgm:pt>
    <dgm:pt modelId="{E6F26EC4-6794-7B44-9923-54E9444D18AB}" type="pres">
      <dgm:prSet presAssocID="{0A889685-2A21-B644-9C8C-14D3C508E9C0}" presName="node" presStyleLbl="node1" presStyleIdx="8" presStyleCnt="11">
        <dgm:presLayoutVars>
          <dgm:bulletEnabled val="1"/>
        </dgm:presLayoutVars>
      </dgm:prSet>
      <dgm:spPr/>
    </dgm:pt>
    <dgm:pt modelId="{6521E4C9-7A6E-D840-9FBA-D4830BB67990}" type="pres">
      <dgm:prSet presAssocID="{46A5B488-F153-4849-9D39-F5F11244B5EE}" presName="sibTrans" presStyleCnt="0"/>
      <dgm:spPr/>
    </dgm:pt>
    <dgm:pt modelId="{6A2D4F9D-7BAA-5C4B-AD85-5275F6A11B80}" type="pres">
      <dgm:prSet presAssocID="{485CADC6-8B8B-114E-BE73-9CBDD7F63B21}" presName="node" presStyleLbl="node1" presStyleIdx="9" presStyleCnt="11">
        <dgm:presLayoutVars>
          <dgm:bulletEnabled val="1"/>
        </dgm:presLayoutVars>
      </dgm:prSet>
      <dgm:spPr/>
    </dgm:pt>
    <dgm:pt modelId="{C7ADB05D-D8B1-354E-B309-32ADC62DFEDB}" type="pres">
      <dgm:prSet presAssocID="{ACD9DEAE-3629-334C-897B-6640E57DFAC4}" presName="sibTrans" presStyleCnt="0"/>
      <dgm:spPr/>
    </dgm:pt>
    <dgm:pt modelId="{DCCF8C5F-DF66-D64A-906B-42E1172D19EE}" type="pres">
      <dgm:prSet presAssocID="{DC1180A7-67D1-D546-9288-47670A96CDB3}" presName="node" presStyleLbl="node1" presStyleIdx="10" presStyleCnt="11">
        <dgm:presLayoutVars>
          <dgm:bulletEnabled val="1"/>
        </dgm:presLayoutVars>
      </dgm:prSet>
      <dgm:spPr/>
    </dgm:pt>
  </dgm:ptLst>
  <dgm:cxnLst>
    <dgm:cxn modelId="{55FC960A-C48E-F442-8185-19CC90B0C2EF}" srcId="{D5F46143-C98D-424F-8DAD-9C86BDE34CF8}" destId="{CA76476E-2270-FA4A-A019-BDBD33B7DC12}" srcOrd="7" destOrd="0" parTransId="{B0AADFA4-56B8-2241-80F1-0E01322DF731}" sibTransId="{6885E0EE-1960-244E-AB2F-F5714828532B}"/>
    <dgm:cxn modelId="{F6987E0C-A9BB-5547-A94E-751734A1CA0E}" type="presOf" srcId="{CA76476E-2270-FA4A-A019-BDBD33B7DC12}" destId="{83962E18-F069-3044-B8D5-67B7D3A82073}" srcOrd="0" destOrd="0" presId="urn:microsoft.com/office/officeart/2005/8/layout/default"/>
    <dgm:cxn modelId="{2962DB0D-764D-114D-957F-EB893E009AB2}" srcId="{D5F46143-C98D-424F-8DAD-9C86BDE34CF8}" destId="{E564A7D8-6F6B-9640-BB33-8E53EC1E5197}" srcOrd="5" destOrd="0" parTransId="{629FFFCD-4D5C-C740-BB9F-09A3F28FBA36}" sibTransId="{774A7D02-6EA9-964B-8B36-B224B32400ED}"/>
    <dgm:cxn modelId="{E5EC240E-91DC-4747-9600-24702B8BA8A8}" srcId="{D5F46143-C98D-424F-8DAD-9C86BDE34CF8}" destId="{895051A0-A626-FC48-84D6-444226069A40}" srcOrd="4" destOrd="0" parTransId="{251E86B1-F38A-7C48-A583-C2F386E79ACD}" sibTransId="{64F7C3FD-1B40-CB4B-B171-4ED2C7724315}"/>
    <dgm:cxn modelId="{1B868B18-2D6D-2241-A65E-3B9B35C26147}" type="presOf" srcId="{0A889685-2A21-B644-9C8C-14D3C508E9C0}" destId="{E6F26EC4-6794-7B44-9923-54E9444D18AB}" srcOrd="0" destOrd="0" presId="urn:microsoft.com/office/officeart/2005/8/layout/default"/>
    <dgm:cxn modelId="{97568421-C6A6-D841-B5AB-EC95237CE984}" srcId="{D5F46143-C98D-424F-8DAD-9C86BDE34CF8}" destId="{485CADC6-8B8B-114E-BE73-9CBDD7F63B21}" srcOrd="9" destOrd="0" parTransId="{C73CADBF-E9D6-0541-812A-6FD5AE49441F}" sibTransId="{ACD9DEAE-3629-334C-897B-6640E57DFAC4}"/>
    <dgm:cxn modelId="{CAA74A2A-49FC-214B-ADC8-2E794EE327C7}" srcId="{D5F46143-C98D-424F-8DAD-9C86BDE34CF8}" destId="{CFA20CDA-B70D-084C-8C81-EF24150E4032}" srcOrd="1" destOrd="0" parTransId="{F5C7064E-7568-8445-81E5-624606B342C8}" sibTransId="{BC78ADE2-CD74-AE49-936F-1E442C88D938}"/>
    <dgm:cxn modelId="{CBE78A2D-3CFA-654E-9C95-D8C45CBDC29A}" srcId="{D5F46143-C98D-424F-8DAD-9C86BDE34CF8}" destId="{4A7619CD-59E2-F945-A30C-F864D9EFDA54}" srcOrd="3" destOrd="0" parTransId="{4948A5ED-BF5B-364A-B6BC-A534E6A56EC9}" sibTransId="{11112C6D-662E-8048-B665-406427A73CE9}"/>
    <dgm:cxn modelId="{42464D2E-D7BE-B542-B5BF-9E3CC3344C0A}" srcId="{D5F46143-C98D-424F-8DAD-9C86BDE34CF8}" destId="{9AD1A794-6DED-6641-ACDA-39FCA9F4B59B}" srcOrd="6" destOrd="0" parTransId="{3B193845-8028-DB47-9DFB-3BDF4351D088}" sibTransId="{D82EB934-A1D9-3D40-B077-156BF7A8B389}"/>
    <dgm:cxn modelId="{14F7B22F-B872-5B45-95C4-9FE1E3BD86BD}" type="presOf" srcId="{DC1180A7-67D1-D546-9288-47670A96CDB3}" destId="{DCCF8C5F-DF66-D64A-906B-42E1172D19EE}" srcOrd="0" destOrd="0" presId="urn:microsoft.com/office/officeart/2005/8/layout/default"/>
    <dgm:cxn modelId="{AB0F2C60-CBE6-A34F-8F4C-F4D6AEED0722}" type="presOf" srcId="{9AD1A794-6DED-6641-ACDA-39FCA9F4B59B}" destId="{6A2C7E02-B21F-DC4D-8212-C9D11A0EDED4}" srcOrd="0" destOrd="0" presId="urn:microsoft.com/office/officeart/2005/8/layout/default"/>
    <dgm:cxn modelId="{16C46C43-0CEA-D447-A4F2-E0C1F18FB209}" type="presOf" srcId="{4A7619CD-59E2-F945-A30C-F864D9EFDA54}" destId="{EB6C9772-797A-214D-AB80-06EDE047E08E}" srcOrd="0" destOrd="0" presId="urn:microsoft.com/office/officeart/2005/8/layout/default"/>
    <dgm:cxn modelId="{AA71F764-DBAC-CE47-87B2-21B2AAC29D00}" srcId="{D5F46143-C98D-424F-8DAD-9C86BDE34CF8}" destId="{0A889685-2A21-B644-9C8C-14D3C508E9C0}" srcOrd="8" destOrd="0" parTransId="{4ADC38B0-BCB0-244B-A9E2-4670AB0FEA74}" sibTransId="{46A5B488-F153-4849-9D39-F5F11244B5EE}"/>
    <dgm:cxn modelId="{B3B0BE6C-06CB-C145-838B-4627E949D1CC}" type="presOf" srcId="{1467E2A0-518E-9142-AEFB-9BDD1EBDE9E7}" destId="{2C1840E8-6EB4-7F47-8606-4973E83E1D80}" srcOrd="0" destOrd="0" presId="urn:microsoft.com/office/officeart/2005/8/layout/default"/>
    <dgm:cxn modelId="{8FFAEB7A-7699-6845-A69A-3C715E46FCBC}" type="presOf" srcId="{CFA20CDA-B70D-084C-8C81-EF24150E4032}" destId="{8B0A1001-1ACE-294B-B3A7-1BEF95328B5F}" srcOrd="0" destOrd="0" presId="urn:microsoft.com/office/officeart/2005/8/layout/default"/>
    <dgm:cxn modelId="{836B157E-576C-2B4F-8C97-7924F0AB87F0}" type="presOf" srcId="{D5F46143-C98D-424F-8DAD-9C86BDE34CF8}" destId="{25FBD5D8-2902-F74A-B028-A08088C8BAAE}" srcOrd="0" destOrd="0" presId="urn:microsoft.com/office/officeart/2005/8/layout/default"/>
    <dgm:cxn modelId="{EDF97FA2-2482-924D-8227-6F5D5AF07F37}" type="presOf" srcId="{E564A7D8-6F6B-9640-BB33-8E53EC1E5197}" destId="{50A87822-3C8D-F44E-A553-D9F548A1FE40}" srcOrd="0" destOrd="0" presId="urn:microsoft.com/office/officeart/2005/8/layout/default"/>
    <dgm:cxn modelId="{3A9AF3A4-5C8E-3E4D-BAD7-06219DB9A7BB}" srcId="{D5F46143-C98D-424F-8DAD-9C86BDE34CF8}" destId="{C7F36631-D3D7-304C-9E4B-C3C8E8E0FDAC}" srcOrd="0" destOrd="0" parTransId="{A0E51685-9ABF-5C47-A3C5-0BAA9CE808CD}" sibTransId="{083DCBFD-26E1-3C48-BDDD-5DA2D0287D4D}"/>
    <dgm:cxn modelId="{22C9D4CB-F1CC-034E-99D9-21D17520ABFA}" type="presOf" srcId="{485CADC6-8B8B-114E-BE73-9CBDD7F63B21}" destId="{6A2D4F9D-7BAA-5C4B-AD85-5275F6A11B80}" srcOrd="0" destOrd="0" presId="urn:microsoft.com/office/officeart/2005/8/layout/default"/>
    <dgm:cxn modelId="{3B7A69D5-9DC6-3440-A35F-DFDFAB459A60}" srcId="{D5F46143-C98D-424F-8DAD-9C86BDE34CF8}" destId="{1467E2A0-518E-9142-AEFB-9BDD1EBDE9E7}" srcOrd="2" destOrd="0" parTransId="{4A6ABBD5-ED9C-214B-8BC7-7F845141EF1F}" sibTransId="{EF90F2DA-82E0-5340-BBAC-BE531553766E}"/>
    <dgm:cxn modelId="{3A2724DD-2E54-B241-9FF1-F17C0A07989F}" type="presOf" srcId="{C7F36631-D3D7-304C-9E4B-C3C8E8E0FDAC}" destId="{3365DC63-28EC-C34E-AE56-1AE7E0DD1D8D}" srcOrd="0" destOrd="0" presId="urn:microsoft.com/office/officeart/2005/8/layout/default"/>
    <dgm:cxn modelId="{022DF4E8-FED0-2145-A922-C0020828C467}" srcId="{D5F46143-C98D-424F-8DAD-9C86BDE34CF8}" destId="{DC1180A7-67D1-D546-9288-47670A96CDB3}" srcOrd="10" destOrd="0" parTransId="{369521FE-F799-134F-A2DE-C60F99CF40DC}" sibTransId="{CD57458E-B423-3A4F-B2F9-3ADAB2BFBF9D}"/>
    <dgm:cxn modelId="{C4E8A2F9-4E00-0C41-97F3-99C843781EE5}" type="presOf" srcId="{895051A0-A626-FC48-84D6-444226069A40}" destId="{1B705FE9-0A2D-C54B-A5B3-DD53410316FD}" srcOrd="0" destOrd="0" presId="urn:microsoft.com/office/officeart/2005/8/layout/default"/>
    <dgm:cxn modelId="{8ADEEF3B-02FB-1D49-B2BB-A8E0D6C26A56}" type="presParOf" srcId="{25FBD5D8-2902-F74A-B028-A08088C8BAAE}" destId="{3365DC63-28EC-C34E-AE56-1AE7E0DD1D8D}" srcOrd="0" destOrd="0" presId="urn:microsoft.com/office/officeart/2005/8/layout/default"/>
    <dgm:cxn modelId="{E04117D4-0FDD-6C41-B76F-C99CF283715C}" type="presParOf" srcId="{25FBD5D8-2902-F74A-B028-A08088C8BAAE}" destId="{27D39F0B-06D9-764A-BD39-AEC56388018F}" srcOrd="1" destOrd="0" presId="urn:microsoft.com/office/officeart/2005/8/layout/default"/>
    <dgm:cxn modelId="{105B4E47-D1D5-6E46-9296-533376341572}" type="presParOf" srcId="{25FBD5D8-2902-F74A-B028-A08088C8BAAE}" destId="{8B0A1001-1ACE-294B-B3A7-1BEF95328B5F}" srcOrd="2" destOrd="0" presId="urn:microsoft.com/office/officeart/2005/8/layout/default"/>
    <dgm:cxn modelId="{4979041B-F784-2F4F-9C86-6A1FFFC6E17E}" type="presParOf" srcId="{25FBD5D8-2902-F74A-B028-A08088C8BAAE}" destId="{8C1907DF-2B39-E243-B15E-4295472BC9F7}" srcOrd="3" destOrd="0" presId="urn:microsoft.com/office/officeart/2005/8/layout/default"/>
    <dgm:cxn modelId="{13D83B54-5AA5-2849-B120-A9F17CA5E843}" type="presParOf" srcId="{25FBD5D8-2902-F74A-B028-A08088C8BAAE}" destId="{2C1840E8-6EB4-7F47-8606-4973E83E1D80}" srcOrd="4" destOrd="0" presId="urn:microsoft.com/office/officeart/2005/8/layout/default"/>
    <dgm:cxn modelId="{6FDE3DAD-3D4D-D247-B1BD-24F9A697B27A}" type="presParOf" srcId="{25FBD5D8-2902-F74A-B028-A08088C8BAAE}" destId="{CA0A8391-7ADD-574C-A6AF-D2F204E5E659}" srcOrd="5" destOrd="0" presId="urn:microsoft.com/office/officeart/2005/8/layout/default"/>
    <dgm:cxn modelId="{B203FE3D-97EF-B34A-BDB4-E22C35005FB1}" type="presParOf" srcId="{25FBD5D8-2902-F74A-B028-A08088C8BAAE}" destId="{EB6C9772-797A-214D-AB80-06EDE047E08E}" srcOrd="6" destOrd="0" presId="urn:microsoft.com/office/officeart/2005/8/layout/default"/>
    <dgm:cxn modelId="{74BCE82C-D501-4442-9AFC-972851936E51}" type="presParOf" srcId="{25FBD5D8-2902-F74A-B028-A08088C8BAAE}" destId="{56B99FB7-2A59-B648-9AA5-579F6A83C3B1}" srcOrd="7" destOrd="0" presId="urn:microsoft.com/office/officeart/2005/8/layout/default"/>
    <dgm:cxn modelId="{8D22566A-34EC-9041-8F6F-EF83C6FD3DC5}" type="presParOf" srcId="{25FBD5D8-2902-F74A-B028-A08088C8BAAE}" destId="{1B705FE9-0A2D-C54B-A5B3-DD53410316FD}" srcOrd="8" destOrd="0" presId="urn:microsoft.com/office/officeart/2005/8/layout/default"/>
    <dgm:cxn modelId="{A333D1D4-DDCC-6B40-AFFD-28AD625DE25A}" type="presParOf" srcId="{25FBD5D8-2902-F74A-B028-A08088C8BAAE}" destId="{82CA879C-F2F8-E44C-ACC8-AF02B911D7B9}" srcOrd="9" destOrd="0" presId="urn:microsoft.com/office/officeart/2005/8/layout/default"/>
    <dgm:cxn modelId="{2338C757-19B5-8048-A150-6620510B3C33}" type="presParOf" srcId="{25FBD5D8-2902-F74A-B028-A08088C8BAAE}" destId="{50A87822-3C8D-F44E-A553-D9F548A1FE40}" srcOrd="10" destOrd="0" presId="urn:microsoft.com/office/officeart/2005/8/layout/default"/>
    <dgm:cxn modelId="{3D683AD2-DC7B-BE43-A376-D9F55430FC8E}" type="presParOf" srcId="{25FBD5D8-2902-F74A-B028-A08088C8BAAE}" destId="{B42768DE-2F6A-3C4A-AB78-630CCA8FBA30}" srcOrd="11" destOrd="0" presId="urn:microsoft.com/office/officeart/2005/8/layout/default"/>
    <dgm:cxn modelId="{AB629627-68EC-3649-8CB2-4CA40C8551AC}" type="presParOf" srcId="{25FBD5D8-2902-F74A-B028-A08088C8BAAE}" destId="{6A2C7E02-B21F-DC4D-8212-C9D11A0EDED4}" srcOrd="12" destOrd="0" presId="urn:microsoft.com/office/officeart/2005/8/layout/default"/>
    <dgm:cxn modelId="{45473CEA-6A53-1140-8F45-BDDA70D0F84B}" type="presParOf" srcId="{25FBD5D8-2902-F74A-B028-A08088C8BAAE}" destId="{10CD4D18-B15A-AF4C-87E9-A6049B3E6680}" srcOrd="13" destOrd="0" presId="urn:microsoft.com/office/officeart/2005/8/layout/default"/>
    <dgm:cxn modelId="{16442EDE-F366-B044-A841-B8230C66EF04}" type="presParOf" srcId="{25FBD5D8-2902-F74A-B028-A08088C8BAAE}" destId="{83962E18-F069-3044-B8D5-67B7D3A82073}" srcOrd="14" destOrd="0" presId="urn:microsoft.com/office/officeart/2005/8/layout/default"/>
    <dgm:cxn modelId="{A3357D8B-5A70-604F-8C51-4A108831F7DC}" type="presParOf" srcId="{25FBD5D8-2902-F74A-B028-A08088C8BAAE}" destId="{9408553A-C69B-F44B-8C15-E003B304D701}" srcOrd="15" destOrd="0" presId="urn:microsoft.com/office/officeart/2005/8/layout/default"/>
    <dgm:cxn modelId="{15C9CDDB-0FEB-DA49-AB43-B96D8434E477}" type="presParOf" srcId="{25FBD5D8-2902-F74A-B028-A08088C8BAAE}" destId="{E6F26EC4-6794-7B44-9923-54E9444D18AB}" srcOrd="16" destOrd="0" presId="urn:microsoft.com/office/officeart/2005/8/layout/default"/>
    <dgm:cxn modelId="{B576AA04-0230-0741-A5B6-D7DE59DE1A0D}" type="presParOf" srcId="{25FBD5D8-2902-F74A-B028-A08088C8BAAE}" destId="{6521E4C9-7A6E-D840-9FBA-D4830BB67990}" srcOrd="17" destOrd="0" presId="urn:microsoft.com/office/officeart/2005/8/layout/default"/>
    <dgm:cxn modelId="{812E7CED-F2D1-7847-A2D5-EE3EC0F4326D}" type="presParOf" srcId="{25FBD5D8-2902-F74A-B028-A08088C8BAAE}" destId="{6A2D4F9D-7BAA-5C4B-AD85-5275F6A11B80}" srcOrd="18" destOrd="0" presId="urn:microsoft.com/office/officeart/2005/8/layout/default"/>
    <dgm:cxn modelId="{4C2E23EC-F22F-EE4E-BEC7-0C972FA86C46}" type="presParOf" srcId="{25FBD5D8-2902-F74A-B028-A08088C8BAAE}" destId="{C7ADB05D-D8B1-354E-B309-32ADC62DFEDB}" srcOrd="19" destOrd="0" presId="urn:microsoft.com/office/officeart/2005/8/layout/default"/>
    <dgm:cxn modelId="{8D1E54AF-FFFB-4B40-B3EB-9672A6F9F838}" type="presParOf" srcId="{25FBD5D8-2902-F74A-B028-A08088C8BAAE}" destId="{DCCF8C5F-DF66-D64A-906B-42E1172D19E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BCC14-CA5C-4849-AEC5-23771FF037BB}"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3031FC45-DF44-486F-8C69-F2894AF0CB95}">
      <dgm:prSet phldrT="[Text]"/>
      <dgm:spPr/>
      <dgm:t>
        <a:bodyPr/>
        <a:lstStyle/>
        <a:p>
          <a:r>
            <a:rPr lang="en-GB" dirty="0"/>
            <a:t>YHCPCN</a:t>
          </a:r>
        </a:p>
        <a:p>
          <a:r>
            <a:rPr lang="en-GB" dirty="0"/>
            <a:t>Strategy</a:t>
          </a:r>
          <a:endParaRPr lang="en-US" dirty="0"/>
        </a:p>
      </dgm:t>
    </dgm:pt>
    <dgm:pt modelId="{6FEB6ED2-45CA-4182-AE8F-15D10EC4E331}" type="parTrans" cxnId="{0A7451E5-E99C-4A8E-A895-BC651141170D}">
      <dgm:prSet/>
      <dgm:spPr/>
      <dgm:t>
        <a:bodyPr/>
        <a:lstStyle/>
        <a:p>
          <a:endParaRPr lang="en-US"/>
        </a:p>
      </dgm:t>
    </dgm:pt>
    <dgm:pt modelId="{C232AEFF-DB63-4A60-82C8-4841F0F32D0D}" type="sibTrans" cxnId="{0A7451E5-E99C-4A8E-A895-BC651141170D}">
      <dgm:prSet/>
      <dgm:spPr/>
      <dgm:t>
        <a:bodyPr/>
        <a:lstStyle/>
        <a:p>
          <a:endParaRPr lang="en-US"/>
        </a:p>
      </dgm:t>
    </dgm:pt>
    <dgm:pt modelId="{F9A24FB2-CF6C-4DE4-8046-17AD2758C90A}">
      <dgm:prSet phldrT="[Text]"/>
      <dgm:spPr/>
      <dgm:t>
        <a:bodyPr/>
        <a:lstStyle/>
        <a:p>
          <a:r>
            <a:rPr lang="en-GB" dirty="0"/>
            <a:t>24/7 Care and Advice</a:t>
          </a:r>
          <a:endParaRPr lang="en-US" dirty="0"/>
        </a:p>
      </dgm:t>
    </dgm:pt>
    <dgm:pt modelId="{2AB0CC7F-4938-4ED9-BD73-0262D1344EAC}" type="parTrans" cxnId="{B41ACD78-B5B1-44F5-8B05-7D14FBCED45F}">
      <dgm:prSet/>
      <dgm:spPr/>
      <dgm:t>
        <a:bodyPr/>
        <a:lstStyle/>
        <a:p>
          <a:endParaRPr lang="en-US"/>
        </a:p>
      </dgm:t>
    </dgm:pt>
    <dgm:pt modelId="{DC93BCDF-75B9-43A8-86CA-C879C1BC6844}" type="sibTrans" cxnId="{B41ACD78-B5B1-44F5-8B05-7D14FBCED45F}">
      <dgm:prSet/>
      <dgm:spPr/>
      <dgm:t>
        <a:bodyPr/>
        <a:lstStyle/>
        <a:p>
          <a:endParaRPr lang="en-US"/>
        </a:p>
      </dgm:t>
    </dgm:pt>
    <dgm:pt modelId="{6F3E1B48-646E-4C5C-8060-9BA53AB0E703}">
      <dgm:prSet phldrT="[Text]"/>
      <dgm:spPr/>
      <dgm:t>
        <a:bodyPr/>
        <a:lstStyle/>
        <a:p>
          <a:r>
            <a:rPr lang="en-GB" dirty="0"/>
            <a:t>MCN</a:t>
          </a:r>
          <a:endParaRPr lang="en-US" dirty="0"/>
        </a:p>
      </dgm:t>
    </dgm:pt>
    <dgm:pt modelId="{73C4E151-5D0C-4FD9-8A4C-4163C4B75D65}" type="parTrans" cxnId="{88BACF82-802A-4BAA-BA20-146006E61B14}">
      <dgm:prSet/>
      <dgm:spPr/>
      <dgm:t>
        <a:bodyPr/>
        <a:lstStyle/>
        <a:p>
          <a:endParaRPr lang="en-US"/>
        </a:p>
      </dgm:t>
    </dgm:pt>
    <dgm:pt modelId="{B5048C57-F133-4496-97A8-CA6EB037F57D}" type="sibTrans" cxnId="{88BACF82-802A-4BAA-BA20-146006E61B14}">
      <dgm:prSet/>
      <dgm:spPr/>
      <dgm:t>
        <a:bodyPr/>
        <a:lstStyle/>
        <a:p>
          <a:endParaRPr lang="en-US"/>
        </a:p>
      </dgm:t>
    </dgm:pt>
    <dgm:pt modelId="{D09459D0-08BC-405F-8003-120FBA4F8612}">
      <dgm:prSet phldrT="[Text]"/>
      <dgm:spPr/>
      <dgm:t>
        <a:bodyPr/>
        <a:lstStyle/>
        <a:p>
          <a:r>
            <a:rPr lang="en-GB" dirty="0"/>
            <a:t>NICE Guidelines</a:t>
          </a:r>
          <a:endParaRPr lang="en-US" dirty="0"/>
        </a:p>
      </dgm:t>
    </dgm:pt>
    <dgm:pt modelId="{FCFFCA10-6A58-4109-ABDB-6BFD7509E2F6}" type="parTrans" cxnId="{461D43A7-E4FD-4450-BD88-3E8483CE2E36}">
      <dgm:prSet/>
      <dgm:spPr/>
      <dgm:t>
        <a:bodyPr/>
        <a:lstStyle/>
        <a:p>
          <a:endParaRPr lang="en-US"/>
        </a:p>
      </dgm:t>
    </dgm:pt>
    <dgm:pt modelId="{AEEAEF0D-49EA-4F09-A151-EEAE7FC83999}" type="sibTrans" cxnId="{461D43A7-E4FD-4450-BD88-3E8483CE2E36}">
      <dgm:prSet/>
      <dgm:spPr/>
      <dgm:t>
        <a:bodyPr/>
        <a:lstStyle/>
        <a:p>
          <a:endParaRPr lang="en-US"/>
        </a:p>
      </dgm:t>
    </dgm:pt>
    <dgm:pt modelId="{AD311E76-2170-483E-9AFA-F4C42FF4558E}">
      <dgm:prSet phldrT="[Text]"/>
      <dgm:spPr/>
      <dgm:t>
        <a:bodyPr/>
        <a:lstStyle/>
        <a:p>
          <a:r>
            <a:rPr lang="en-GB" dirty="0"/>
            <a:t>Training and WF Dev</a:t>
          </a:r>
          <a:endParaRPr lang="en-US" dirty="0"/>
        </a:p>
      </dgm:t>
    </dgm:pt>
    <dgm:pt modelId="{55CC3C8F-A321-4049-BFD2-01051494DCA0}" type="sibTrans" cxnId="{F44AE802-0452-47CA-B49B-B86BC2B7FB5C}">
      <dgm:prSet/>
      <dgm:spPr/>
      <dgm:t>
        <a:bodyPr/>
        <a:lstStyle/>
        <a:p>
          <a:endParaRPr lang="en-US"/>
        </a:p>
      </dgm:t>
    </dgm:pt>
    <dgm:pt modelId="{34F3EEDC-5C69-48F8-8ACD-103DCEB29DA7}" type="parTrans" cxnId="{F44AE802-0452-47CA-B49B-B86BC2B7FB5C}">
      <dgm:prSet/>
      <dgm:spPr/>
      <dgm:t>
        <a:bodyPr/>
        <a:lstStyle/>
        <a:p>
          <a:endParaRPr lang="en-US"/>
        </a:p>
      </dgm:t>
    </dgm:pt>
    <dgm:pt modelId="{429DCD2B-4557-46EA-8DB3-B426F945B9EE}">
      <dgm:prSet phldrT="[Text]"/>
      <dgm:spPr/>
      <dgm:t>
        <a:bodyPr/>
        <a:lstStyle/>
        <a:p>
          <a:r>
            <a:rPr lang="en-GB" dirty="0"/>
            <a:t>Regional</a:t>
          </a:r>
          <a:r>
            <a:rPr lang="en-GB" baseline="0" dirty="0"/>
            <a:t> database</a:t>
          </a:r>
          <a:endParaRPr lang="en-US" dirty="0"/>
        </a:p>
      </dgm:t>
    </dgm:pt>
    <dgm:pt modelId="{520631FA-1460-48DC-A7EA-A24EF26ACBB9}" type="parTrans" cxnId="{40EDACC7-F4C5-41BD-AC77-1D9BE5BF58A8}">
      <dgm:prSet/>
      <dgm:spPr/>
      <dgm:t>
        <a:bodyPr/>
        <a:lstStyle/>
        <a:p>
          <a:endParaRPr lang="en-US"/>
        </a:p>
      </dgm:t>
    </dgm:pt>
    <dgm:pt modelId="{D1D58524-03D2-4A56-B76D-BBB64306D47C}" type="sibTrans" cxnId="{40EDACC7-F4C5-41BD-AC77-1D9BE5BF58A8}">
      <dgm:prSet/>
      <dgm:spPr/>
      <dgm:t>
        <a:bodyPr/>
        <a:lstStyle/>
        <a:p>
          <a:endParaRPr lang="en-US"/>
        </a:p>
      </dgm:t>
    </dgm:pt>
    <dgm:pt modelId="{54BD15C6-FCED-4143-BA3F-03C3DB153B1F}" type="pres">
      <dgm:prSet presAssocID="{6EDBCC14-CA5C-4849-AEC5-23771FF037BB}" presName="Name0" presStyleCnt="0">
        <dgm:presLayoutVars>
          <dgm:chMax val="1"/>
          <dgm:dir/>
          <dgm:animLvl val="ctr"/>
          <dgm:resizeHandles val="exact"/>
        </dgm:presLayoutVars>
      </dgm:prSet>
      <dgm:spPr/>
    </dgm:pt>
    <dgm:pt modelId="{401560CC-F460-4AA4-BCCB-DED893941FAD}" type="pres">
      <dgm:prSet presAssocID="{3031FC45-DF44-486F-8C69-F2894AF0CB95}" presName="centerShape" presStyleLbl="node0" presStyleIdx="0" presStyleCnt="1"/>
      <dgm:spPr/>
    </dgm:pt>
    <dgm:pt modelId="{DB70D6EA-67DE-4B49-A1F1-EA4B9B8091CF}" type="pres">
      <dgm:prSet presAssocID="{F9A24FB2-CF6C-4DE4-8046-17AD2758C90A}" presName="node" presStyleLbl="node1" presStyleIdx="0" presStyleCnt="5">
        <dgm:presLayoutVars>
          <dgm:bulletEnabled val="1"/>
        </dgm:presLayoutVars>
      </dgm:prSet>
      <dgm:spPr/>
    </dgm:pt>
    <dgm:pt modelId="{36891D29-3AAB-4291-952F-E3276621C049}" type="pres">
      <dgm:prSet presAssocID="{F9A24FB2-CF6C-4DE4-8046-17AD2758C90A}" presName="dummy" presStyleCnt="0"/>
      <dgm:spPr/>
    </dgm:pt>
    <dgm:pt modelId="{59984203-26C0-4F86-A015-574CA099AEB5}" type="pres">
      <dgm:prSet presAssocID="{DC93BCDF-75B9-43A8-86CA-C879C1BC6844}" presName="sibTrans" presStyleLbl="sibTrans2D1" presStyleIdx="0" presStyleCnt="5"/>
      <dgm:spPr/>
    </dgm:pt>
    <dgm:pt modelId="{721CEA4A-B88C-47BC-8174-AE3C0AF2235A}" type="pres">
      <dgm:prSet presAssocID="{429DCD2B-4557-46EA-8DB3-B426F945B9EE}" presName="node" presStyleLbl="node1" presStyleIdx="1" presStyleCnt="5">
        <dgm:presLayoutVars>
          <dgm:bulletEnabled val="1"/>
        </dgm:presLayoutVars>
      </dgm:prSet>
      <dgm:spPr/>
    </dgm:pt>
    <dgm:pt modelId="{FD1735EF-402D-4EAA-B247-D82825DAF149}" type="pres">
      <dgm:prSet presAssocID="{429DCD2B-4557-46EA-8DB3-B426F945B9EE}" presName="dummy" presStyleCnt="0"/>
      <dgm:spPr/>
    </dgm:pt>
    <dgm:pt modelId="{2BF17F08-4D80-49B5-B0F5-88D233B0E9A2}" type="pres">
      <dgm:prSet presAssocID="{D1D58524-03D2-4A56-B76D-BBB64306D47C}" presName="sibTrans" presStyleLbl="sibTrans2D1" presStyleIdx="1" presStyleCnt="5"/>
      <dgm:spPr/>
    </dgm:pt>
    <dgm:pt modelId="{55D152D9-CFC3-40D6-9F62-94730C2EB94B}" type="pres">
      <dgm:prSet presAssocID="{6F3E1B48-646E-4C5C-8060-9BA53AB0E703}" presName="node" presStyleLbl="node1" presStyleIdx="2" presStyleCnt="5">
        <dgm:presLayoutVars>
          <dgm:bulletEnabled val="1"/>
        </dgm:presLayoutVars>
      </dgm:prSet>
      <dgm:spPr/>
    </dgm:pt>
    <dgm:pt modelId="{00D1F591-8642-490B-8F25-872EAB6B703A}" type="pres">
      <dgm:prSet presAssocID="{6F3E1B48-646E-4C5C-8060-9BA53AB0E703}" presName="dummy" presStyleCnt="0"/>
      <dgm:spPr/>
    </dgm:pt>
    <dgm:pt modelId="{15C662C2-D2F2-400A-B4B5-7A7A38F43B81}" type="pres">
      <dgm:prSet presAssocID="{B5048C57-F133-4496-97A8-CA6EB037F57D}" presName="sibTrans" presStyleLbl="sibTrans2D1" presStyleIdx="2" presStyleCnt="5"/>
      <dgm:spPr/>
    </dgm:pt>
    <dgm:pt modelId="{B0065F2A-9386-4597-A5FB-8586CE8F8924}" type="pres">
      <dgm:prSet presAssocID="{D09459D0-08BC-405F-8003-120FBA4F8612}" presName="node" presStyleLbl="node1" presStyleIdx="3" presStyleCnt="5">
        <dgm:presLayoutVars>
          <dgm:bulletEnabled val="1"/>
        </dgm:presLayoutVars>
      </dgm:prSet>
      <dgm:spPr/>
    </dgm:pt>
    <dgm:pt modelId="{65908728-045E-4B08-935C-266C18CA178F}" type="pres">
      <dgm:prSet presAssocID="{D09459D0-08BC-405F-8003-120FBA4F8612}" presName="dummy" presStyleCnt="0"/>
      <dgm:spPr/>
    </dgm:pt>
    <dgm:pt modelId="{2E7A0F28-3D81-4B91-BF27-E3344DD8CD71}" type="pres">
      <dgm:prSet presAssocID="{AEEAEF0D-49EA-4F09-A151-EEAE7FC83999}" presName="sibTrans" presStyleLbl="sibTrans2D1" presStyleIdx="3" presStyleCnt="5"/>
      <dgm:spPr/>
    </dgm:pt>
    <dgm:pt modelId="{DB80E6FE-99FA-45DF-9ABE-F612F9323836}" type="pres">
      <dgm:prSet presAssocID="{AD311E76-2170-483E-9AFA-F4C42FF4558E}" presName="node" presStyleLbl="node1" presStyleIdx="4" presStyleCnt="5">
        <dgm:presLayoutVars>
          <dgm:bulletEnabled val="1"/>
        </dgm:presLayoutVars>
      </dgm:prSet>
      <dgm:spPr/>
    </dgm:pt>
    <dgm:pt modelId="{6AA349E1-D972-4AAE-98CE-F808736DFE2E}" type="pres">
      <dgm:prSet presAssocID="{AD311E76-2170-483E-9AFA-F4C42FF4558E}" presName="dummy" presStyleCnt="0"/>
      <dgm:spPr/>
    </dgm:pt>
    <dgm:pt modelId="{A656104C-74B9-4E8E-9F1E-3B342C34A0D9}" type="pres">
      <dgm:prSet presAssocID="{55CC3C8F-A321-4049-BFD2-01051494DCA0}" presName="sibTrans" presStyleLbl="sibTrans2D1" presStyleIdx="4" presStyleCnt="5"/>
      <dgm:spPr/>
    </dgm:pt>
  </dgm:ptLst>
  <dgm:cxnLst>
    <dgm:cxn modelId="{E7AB8200-28A7-4290-B36C-F7ED16BA89B2}" type="presOf" srcId="{6F3E1B48-646E-4C5C-8060-9BA53AB0E703}" destId="{55D152D9-CFC3-40D6-9F62-94730C2EB94B}" srcOrd="0" destOrd="0" presId="urn:microsoft.com/office/officeart/2005/8/layout/radial6"/>
    <dgm:cxn modelId="{F44AE802-0452-47CA-B49B-B86BC2B7FB5C}" srcId="{3031FC45-DF44-486F-8C69-F2894AF0CB95}" destId="{AD311E76-2170-483E-9AFA-F4C42FF4558E}" srcOrd="4" destOrd="0" parTransId="{34F3EEDC-5C69-48F8-8ACD-103DCEB29DA7}" sibTransId="{55CC3C8F-A321-4049-BFD2-01051494DCA0}"/>
    <dgm:cxn modelId="{FE3E0318-A069-416B-A227-56C295EE26A4}" type="presOf" srcId="{AD311E76-2170-483E-9AFA-F4C42FF4558E}" destId="{DB80E6FE-99FA-45DF-9ABE-F612F9323836}" srcOrd="0" destOrd="0" presId="urn:microsoft.com/office/officeart/2005/8/layout/radial6"/>
    <dgm:cxn modelId="{87C69F2E-F43E-4C27-9A99-A39D6F179DBA}" type="presOf" srcId="{6EDBCC14-CA5C-4849-AEC5-23771FF037BB}" destId="{54BD15C6-FCED-4143-BA3F-03C3DB153B1F}" srcOrd="0" destOrd="0" presId="urn:microsoft.com/office/officeart/2005/8/layout/radial6"/>
    <dgm:cxn modelId="{A9D54830-E27E-4E0C-9415-F13F7091DE90}" type="presOf" srcId="{D09459D0-08BC-405F-8003-120FBA4F8612}" destId="{B0065F2A-9386-4597-A5FB-8586CE8F8924}" srcOrd="0" destOrd="0" presId="urn:microsoft.com/office/officeart/2005/8/layout/radial6"/>
    <dgm:cxn modelId="{49072C41-2E91-482C-828F-15AF1DF3E4E3}" type="presOf" srcId="{DC93BCDF-75B9-43A8-86CA-C879C1BC6844}" destId="{59984203-26C0-4F86-A015-574CA099AEB5}" srcOrd="0" destOrd="0" presId="urn:microsoft.com/office/officeart/2005/8/layout/radial6"/>
    <dgm:cxn modelId="{A8358D4A-EA6E-418A-B4E4-BAD63670E675}" type="presOf" srcId="{B5048C57-F133-4496-97A8-CA6EB037F57D}" destId="{15C662C2-D2F2-400A-B4B5-7A7A38F43B81}" srcOrd="0" destOrd="0" presId="urn:microsoft.com/office/officeart/2005/8/layout/radial6"/>
    <dgm:cxn modelId="{A4DD604D-1A6B-45DA-8423-38927D3A1DB6}" type="presOf" srcId="{AEEAEF0D-49EA-4F09-A151-EEAE7FC83999}" destId="{2E7A0F28-3D81-4B91-BF27-E3344DD8CD71}" srcOrd="0" destOrd="0" presId="urn:microsoft.com/office/officeart/2005/8/layout/radial6"/>
    <dgm:cxn modelId="{B203CB4E-891F-4FAD-AC5F-42C55918843A}" type="presOf" srcId="{429DCD2B-4557-46EA-8DB3-B426F945B9EE}" destId="{721CEA4A-B88C-47BC-8174-AE3C0AF2235A}" srcOrd="0" destOrd="0" presId="urn:microsoft.com/office/officeart/2005/8/layout/radial6"/>
    <dgm:cxn modelId="{B41ACD78-B5B1-44F5-8B05-7D14FBCED45F}" srcId="{3031FC45-DF44-486F-8C69-F2894AF0CB95}" destId="{F9A24FB2-CF6C-4DE4-8046-17AD2758C90A}" srcOrd="0" destOrd="0" parTransId="{2AB0CC7F-4938-4ED9-BD73-0262D1344EAC}" sibTransId="{DC93BCDF-75B9-43A8-86CA-C879C1BC6844}"/>
    <dgm:cxn modelId="{C8D8745A-A799-4D64-94BF-6BD47A1E3D2B}" type="presOf" srcId="{D1D58524-03D2-4A56-B76D-BBB64306D47C}" destId="{2BF17F08-4D80-49B5-B0F5-88D233B0E9A2}" srcOrd="0" destOrd="0" presId="urn:microsoft.com/office/officeart/2005/8/layout/radial6"/>
    <dgm:cxn modelId="{88BACF82-802A-4BAA-BA20-146006E61B14}" srcId="{3031FC45-DF44-486F-8C69-F2894AF0CB95}" destId="{6F3E1B48-646E-4C5C-8060-9BA53AB0E703}" srcOrd="2" destOrd="0" parTransId="{73C4E151-5D0C-4FD9-8A4C-4163C4B75D65}" sibTransId="{B5048C57-F133-4496-97A8-CA6EB037F57D}"/>
    <dgm:cxn modelId="{B180B793-6459-4536-8A53-22CB1D74F3E0}" type="presOf" srcId="{55CC3C8F-A321-4049-BFD2-01051494DCA0}" destId="{A656104C-74B9-4E8E-9F1E-3B342C34A0D9}" srcOrd="0" destOrd="0" presId="urn:microsoft.com/office/officeart/2005/8/layout/radial6"/>
    <dgm:cxn modelId="{461D43A7-E4FD-4450-BD88-3E8483CE2E36}" srcId="{3031FC45-DF44-486F-8C69-F2894AF0CB95}" destId="{D09459D0-08BC-405F-8003-120FBA4F8612}" srcOrd="3" destOrd="0" parTransId="{FCFFCA10-6A58-4109-ABDB-6BFD7509E2F6}" sibTransId="{AEEAEF0D-49EA-4F09-A151-EEAE7FC83999}"/>
    <dgm:cxn modelId="{AFE0C3AB-C310-456E-82A0-C667FCCAFA29}" type="presOf" srcId="{3031FC45-DF44-486F-8C69-F2894AF0CB95}" destId="{401560CC-F460-4AA4-BCCB-DED893941FAD}" srcOrd="0" destOrd="0" presId="urn:microsoft.com/office/officeart/2005/8/layout/radial6"/>
    <dgm:cxn modelId="{40EDACC7-F4C5-41BD-AC77-1D9BE5BF58A8}" srcId="{3031FC45-DF44-486F-8C69-F2894AF0CB95}" destId="{429DCD2B-4557-46EA-8DB3-B426F945B9EE}" srcOrd="1" destOrd="0" parTransId="{520631FA-1460-48DC-A7EA-A24EF26ACBB9}" sibTransId="{D1D58524-03D2-4A56-B76D-BBB64306D47C}"/>
    <dgm:cxn modelId="{ABC7DFDD-D6CE-4DDA-9D77-31BAC0F1EF7B}" type="presOf" srcId="{F9A24FB2-CF6C-4DE4-8046-17AD2758C90A}" destId="{DB70D6EA-67DE-4B49-A1F1-EA4B9B8091CF}" srcOrd="0" destOrd="0" presId="urn:microsoft.com/office/officeart/2005/8/layout/radial6"/>
    <dgm:cxn modelId="{0A7451E5-E99C-4A8E-A895-BC651141170D}" srcId="{6EDBCC14-CA5C-4849-AEC5-23771FF037BB}" destId="{3031FC45-DF44-486F-8C69-F2894AF0CB95}" srcOrd="0" destOrd="0" parTransId="{6FEB6ED2-45CA-4182-AE8F-15D10EC4E331}" sibTransId="{C232AEFF-DB63-4A60-82C8-4841F0F32D0D}"/>
    <dgm:cxn modelId="{E861886D-64D2-4806-B934-BDE279AC5CCE}" type="presParOf" srcId="{54BD15C6-FCED-4143-BA3F-03C3DB153B1F}" destId="{401560CC-F460-4AA4-BCCB-DED893941FAD}" srcOrd="0" destOrd="0" presId="urn:microsoft.com/office/officeart/2005/8/layout/radial6"/>
    <dgm:cxn modelId="{8E86C557-F918-4C94-8EC6-BFA3D18C8D64}" type="presParOf" srcId="{54BD15C6-FCED-4143-BA3F-03C3DB153B1F}" destId="{DB70D6EA-67DE-4B49-A1F1-EA4B9B8091CF}" srcOrd="1" destOrd="0" presId="urn:microsoft.com/office/officeart/2005/8/layout/radial6"/>
    <dgm:cxn modelId="{5441D052-362C-4252-BA0F-AB6F759BD780}" type="presParOf" srcId="{54BD15C6-FCED-4143-BA3F-03C3DB153B1F}" destId="{36891D29-3AAB-4291-952F-E3276621C049}" srcOrd="2" destOrd="0" presId="urn:microsoft.com/office/officeart/2005/8/layout/radial6"/>
    <dgm:cxn modelId="{B6DFAC3B-FF2A-4F38-958C-AAB6F1B90646}" type="presParOf" srcId="{54BD15C6-FCED-4143-BA3F-03C3DB153B1F}" destId="{59984203-26C0-4F86-A015-574CA099AEB5}" srcOrd="3" destOrd="0" presId="urn:microsoft.com/office/officeart/2005/8/layout/radial6"/>
    <dgm:cxn modelId="{FF16302C-FF3F-4F71-B9FE-50E7D9E1883E}" type="presParOf" srcId="{54BD15C6-FCED-4143-BA3F-03C3DB153B1F}" destId="{721CEA4A-B88C-47BC-8174-AE3C0AF2235A}" srcOrd="4" destOrd="0" presId="urn:microsoft.com/office/officeart/2005/8/layout/radial6"/>
    <dgm:cxn modelId="{BD78058B-0CBD-409E-9931-84EBCF4E1487}" type="presParOf" srcId="{54BD15C6-FCED-4143-BA3F-03C3DB153B1F}" destId="{FD1735EF-402D-4EAA-B247-D82825DAF149}" srcOrd="5" destOrd="0" presId="urn:microsoft.com/office/officeart/2005/8/layout/radial6"/>
    <dgm:cxn modelId="{6C6B06E5-2B0A-452B-8C16-49AA66DA7C7B}" type="presParOf" srcId="{54BD15C6-FCED-4143-BA3F-03C3DB153B1F}" destId="{2BF17F08-4D80-49B5-B0F5-88D233B0E9A2}" srcOrd="6" destOrd="0" presId="urn:microsoft.com/office/officeart/2005/8/layout/radial6"/>
    <dgm:cxn modelId="{18F19119-5C76-4080-9EE4-EAEB05BC6FF5}" type="presParOf" srcId="{54BD15C6-FCED-4143-BA3F-03C3DB153B1F}" destId="{55D152D9-CFC3-40D6-9F62-94730C2EB94B}" srcOrd="7" destOrd="0" presId="urn:microsoft.com/office/officeart/2005/8/layout/radial6"/>
    <dgm:cxn modelId="{67A635C1-F951-492A-823C-B7A51AA91661}" type="presParOf" srcId="{54BD15C6-FCED-4143-BA3F-03C3DB153B1F}" destId="{00D1F591-8642-490B-8F25-872EAB6B703A}" srcOrd="8" destOrd="0" presId="urn:microsoft.com/office/officeart/2005/8/layout/radial6"/>
    <dgm:cxn modelId="{E6C2B335-2160-483F-8C4A-0B15D299D48A}" type="presParOf" srcId="{54BD15C6-FCED-4143-BA3F-03C3DB153B1F}" destId="{15C662C2-D2F2-400A-B4B5-7A7A38F43B81}" srcOrd="9" destOrd="0" presId="urn:microsoft.com/office/officeart/2005/8/layout/radial6"/>
    <dgm:cxn modelId="{9BCE2BFC-8AF2-4442-BB48-B7BA8D4453BF}" type="presParOf" srcId="{54BD15C6-FCED-4143-BA3F-03C3DB153B1F}" destId="{B0065F2A-9386-4597-A5FB-8586CE8F8924}" srcOrd="10" destOrd="0" presId="urn:microsoft.com/office/officeart/2005/8/layout/radial6"/>
    <dgm:cxn modelId="{0EBC3D5F-3230-49D2-A99E-C78C5095EA03}" type="presParOf" srcId="{54BD15C6-FCED-4143-BA3F-03C3DB153B1F}" destId="{65908728-045E-4B08-935C-266C18CA178F}" srcOrd="11" destOrd="0" presId="urn:microsoft.com/office/officeart/2005/8/layout/radial6"/>
    <dgm:cxn modelId="{1D6E0C0B-57AF-4E9F-B2EC-2F0A09F614E3}" type="presParOf" srcId="{54BD15C6-FCED-4143-BA3F-03C3DB153B1F}" destId="{2E7A0F28-3D81-4B91-BF27-E3344DD8CD71}" srcOrd="12" destOrd="0" presId="urn:microsoft.com/office/officeart/2005/8/layout/radial6"/>
    <dgm:cxn modelId="{0CAB515E-2EB5-4A50-A0B5-0A1794EBD823}" type="presParOf" srcId="{54BD15C6-FCED-4143-BA3F-03C3DB153B1F}" destId="{DB80E6FE-99FA-45DF-9ABE-F612F9323836}" srcOrd="13" destOrd="0" presId="urn:microsoft.com/office/officeart/2005/8/layout/radial6"/>
    <dgm:cxn modelId="{AC0BAD1E-3CBC-46B3-8370-BD80E51BB487}" type="presParOf" srcId="{54BD15C6-FCED-4143-BA3F-03C3DB153B1F}" destId="{6AA349E1-D972-4AAE-98CE-F808736DFE2E}" srcOrd="14" destOrd="0" presId="urn:microsoft.com/office/officeart/2005/8/layout/radial6"/>
    <dgm:cxn modelId="{F872D1BB-F63E-4681-B34E-24E7EB9BE328}" type="presParOf" srcId="{54BD15C6-FCED-4143-BA3F-03C3DB153B1F}" destId="{A656104C-74B9-4E8E-9F1E-3B342C34A0D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BCC14-CA5C-4849-AEC5-23771FF037BB}"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3031FC45-DF44-486F-8C69-F2894AF0CB95}">
      <dgm:prSet phldrT="[Text]"/>
      <dgm:spPr/>
      <dgm:t>
        <a:bodyPr/>
        <a:lstStyle/>
        <a:p>
          <a:r>
            <a:rPr lang="en-GB" dirty="0"/>
            <a:t>MCN</a:t>
          </a:r>
          <a:endParaRPr lang="en-US" dirty="0"/>
        </a:p>
      </dgm:t>
    </dgm:pt>
    <dgm:pt modelId="{6FEB6ED2-45CA-4182-AE8F-15D10EC4E331}" type="parTrans" cxnId="{0A7451E5-E99C-4A8E-A895-BC651141170D}">
      <dgm:prSet/>
      <dgm:spPr/>
      <dgm:t>
        <a:bodyPr/>
        <a:lstStyle/>
        <a:p>
          <a:endParaRPr lang="en-US"/>
        </a:p>
      </dgm:t>
    </dgm:pt>
    <dgm:pt modelId="{C232AEFF-DB63-4A60-82C8-4841F0F32D0D}" type="sibTrans" cxnId="{0A7451E5-E99C-4A8E-A895-BC651141170D}">
      <dgm:prSet/>
      <dgm:spPr/>
      <dgm:t>
        <a:bodyPr/>
        <a:lstStyle/>
        <a:p>
          <a:endParaRPr lang="en-US"/>
        </a:p>
      </dgm:t>
    </dgm:pt>
    <dgm:pt modelId="{F9A24FB2-CF6C-4DE4-8046-17AD2758C90A}">
      <dgm:prSet phldrT="[Text]" custT="1"/>
      <dgm:spPr/>
      <dgm:t>
        <a:bodyPr/>
        <a:lstStyle/>
        <a:p>
          <a:r>
            <a:rPr lang="en-GB" sz="1200" dirty="0"/>
            <a:t>24/7 Care and Advice</a:t>
          </a:r>
          <a:endParaRPr lang="en-US" sz="1200" dirty="0"/>
        </a:p>
      </dgm:t>
    </dgm:pt>
    <dgm:pt modelId="{2AB0CC7F-4938-4ED9-BD73-0262D1344EAC}" type="parTrans" cxnId="{B41ACD78-B5B1-44F5-8B05-7D14FBCED45F}">
      <dgm:prSet/>
      <dgm:spPr/>
      <dgm:t>
        <a:bodyPr/>
        <a:lstStyle/>
        <a:p>
          <a:endParaRPr lang="en-US"/>
        </a:p>
      </dgm:t>
    </dgm:pt>
    <dgm:pt modelId="{DC93BCDF-75B9-43A8-86CA-C879C1BC6844}" type="sibTrans" cxnId="{B41ACD78-B5B1-44F5-8B05-7D14FBCED45F}">
      <dgm:prSet/>
      <dgm:spPr/>
      <dgm:t>
        <a:bodyPr/>
        <a:lstStyle/>
        <a:p>
          <a:endParaRPr lang="en-US"/>
        </a:p>
      </dgm:t>
    </dgm:pt>
    <dgm:pt modelId="{D09459D0-08BC-405F-8003-120FBA4F8612}">
      <dgm:prSet phldrT="[Text]" custT="1"/>
      <dgm:spPr/>
      <dgm:t>
        <a:bodyPr/>
        <a:lstStyle/>
        <a:p>
          <a:r>
            <a:rPr lang="en-GB" sz="1200" dirty="0"/>
            <a:t>Based on NICE Guidelines</a:t>
          </a:r>
          <a:endParaRPr lang="en-US" sz="1200" dirty="0"/>
        </a:p>
      </dgm:t>
    </dgm:pt>
    <dgm:pt modelId="{FCFFCA10-6A58-4109-ABDB-6BFD7509E2F6}" type="parTrans" cxnId="{461D43A7-E4FD-4450-BD88-3E8483CE2E36}">
      <dgm:prSet/>
      <dgm:spPr/>
      <dgm:t>
        <a:bodyPr/>
        <a:lstStyle/>
        <a:p>
          <a:endParaRPr lang="en-US"/>
        </a:p>
      </dgm:t>
    </dgm:pt>
    <dgm:pt modelId="{AEEAEF0D-49EA-4F09-A151-EEAE7FC83999}" type="sibTrans" cxnId="{461D43A7-E4FD-4450-BD88-3E8483CE2E36}">
      <dgm:prSet/>
      <dgm:spPr/>
      <dgm:t>
        <a:bodyPr/>
        <a:lstStyle/>
        <a:p>
          <a:endParaRPr lang="en-US"/>
        </a:p>
      </dgm:t>
    </dgm:pt>
    <dgm:pt modelId="{AD311E76-2170-483E-9AFA-F4C42FF4558E}">
      <dgm:prSet phldrT="[Text]" custT="1"/>
      <dgm:spPr/>
      <dgm:t>
        <a:bodyPr/>
        <a:lstStyle/>
        <a:p>
          <a:r>
            <a:rPr lang="en-GB" sz="1200" dirty="0"/>
            <a:t>Share</a:t>
          </a:r>
          <a:r>
            <a:rPr lang="en-GB" sz="1200" baseline="0" dirty="0"/>
            <a:t> Best Practice</a:t>
          </a:r>
          <a:endParaRPr lang="en-US" sz="1200" dirty="0"/>
        </a:p>
      </dgm:t>
    </dgm:pt>
    <dgm:pt modelId="{55CC3C8F-A321-4049-BFD2-01051494DCA0}" type="sibTrans" cxnId="{F44AE802-0452-47CA-B49B-B86BC2B7FB5C}">
      <dgm:prSet/>
      <dgm:spPr/>
      <dgm:t>
        <a:bodyPr/>
        <a:lstStyle/>
        <a:p>
          <a:endParaRPr lang="en-US"/>
        </a:p>
      </dgm:t>
    </dgm:pt>
    <dgm:pt modelId="{34F3EEDC-5C69-48F8-8ACD-103DCEB29DA7}" type="parTrans" cxnId="{F44AE802-0452-47CA-B49B-B86BC2B7FB5C}">
      <dgm:prSet/>
      <dgm:spPr/>
      <dgm:t>
        <a:bodyPr/>
        <a:lstStyle/>
        <a:p>
          <a:endParaRPr lang="en-US"/>
        </a:p>
      </dgm:t>
    </dgm:pt>
    <dgm:pt modelId="{429DCD2B-4557-46EA-8DB3-B426F945B9EE}">
      <dgm:prSet phldrT="[Text]" custT="1"/>
      <dgm:spPr/>
      <dgm:t>
        <a:bodyPr/>
        <a:lstStyle/>
        <a:p>
          <a:r>
            <a:rPr lang="en-GB" sz="1200" dirty="0"/>
            <a:t>Shared digital record (ACP)</a:t>
          </a:r>
          <a:endParaRPr lang="en-US" sz="1200" dirty="0"/>
        </a:p>
      </dgm:t>
    </dgm:pt>
    <dgm:pt modelId="{520631FA-1460-48DC-A7EA-A24EF26ACBB9}" type="parTrans" cxnId="{40EDACC7-F4C5-41BD-AC77-1D9BE5BF58A8}">
      <dgm:prSet/>
      <dgm:spPr/>
      <dgm:t>
        <a:bodyPr/>
        <a:lstStyle/>
        <a:p>
          <a:endParaRPr lang="en-US"/>
        </a:p>
      </dgm:t>
    </dgm:pt>
    <dgm:pt modelId="{D1D58524-03D2-4A56-B76D-BBB64306D47C}" type="sibTrans" cxnId="{40EDACC7-F4C5-41BD-AC77-1D9BE5BF58A8}">
      <dgm:prSet/>
      <dgm:spPr/>
      <dgm:t>
        <a:bodyPr/>
        <a:lstStyle/>
        <a:p>
          <a:endParaRPr lang="en-US"/>
        </a:p>
      </dgm:t>
    </dgm:pt>
    <dgm:pt modelId="{6F3E1B48-646E-4C5C-8060-9BA53AB0E703}">
      <dgm:prSet phldrT="[Text]" custT="1"/>
      <dgm:spPr/>
      <dgm:t>
        <a:bodyPr/>
        <a:lstStyle/>
        <a:p>
          <a:r>
            <a:rPr lang="en-GB" sz="1200" dirty="0"/>
            <a:t>Joint commissioning  of CPC services</a:t>
          </a:r>
          <a:endParaRPr lang="en-US" sz="1200" dirty="0"/>
        </a:p>
      </dgm:t>
    </dgm:pt>
    <dgm:pt modelId="{B5048C57-F133-4496-97A8-CA6EB037F57D}" type="sibTrans" cxnId="{88BACF82-802A-4BAA-BA20-146006E61B14}">
      <dgm:prSet/>
      <dgm:spPr/>
      <dgm:t>
        <a:bodyPr/>
        <a:lstStyle/>
        <a:p>
          <a:endParaRPr lang="en-US"/>
        </a:p>
      </dgm:t>
    </dgm:pt>
    <dgm:pt modelId="{73C4E151-5D0C-4FD9-8A4C-4163C4B75D65}" type="parTrans" cxnId="{88BACF82-802A-4BAA-BA20-146006E61B14}">
      <dgm:prSet/>
      <dgm:spPr/>
      <dgm:t>
        <a:bodyPr/>
        <a:lstStyle/>
        <a:p>
          <a:endParaRPr lang="en-US"/>
        </a:p>
      </dgm:t>
    </dgm:pt>
    <dgm:pt modelId="{54BD15C6-FCED-4143-BA3F-03C3DB153B1F}" type="pres">
      <dgm:prSet presAssocID="{6EDBCC14-CA5C-4849-AEC5-23771FF037BB}" presName="Name0" presStyleCnt="0">
        <dgm:presLayoutVars>
          <dgm:chMax val="1"/>
          <dgm:dir/>
          <dgm:animLvl val="ctr"/>
          <dgm:resizeHandles val="exact"/>
        </dgm:presLayoutVars>
      </dgm:prSet>
      <dgm:spPr/>
    </dgm:pt>
    <dgm:pt modelId="{401560CC-F460-4AA4-BCCB-DED893941FAD}" type="pres">
      <dgm:prSet presAssocID="{3031FC45-DF44-486F-8C69-F2894AF0CB95}" presName="centerShape" presStyleLbl="node0" presStyleIdx="0" presStyleCnt="1"/>
      <dgm:spPr/>
    </dgm:pt>
    <dgm:pt modelId="{DB70D6EA-67DE-4B49-A1F1-EA4B9B8091CF}" type="pres">
      <dgm:prSet presAssocID="{F9A24FB2-CF6C-4DE4-8046-17AD2758C90A}" presName="node" presStyleLbl="node1" presStyleIdx="0" presStyleCnt="5">
        <dgm:presLayoutVars>
          <dgm:bulletEnabled val="1"/>
        </dgm:presLayoutVars>
      </dgm:prSet>
      <dgm:spPr/>
    </dgm:pt>
    <dgm:pt modelId="{36891D29-3AAB-4291-952F-E3276621C049}" type="pres">
      <dgm:prSet presAssocID="{F9A24FB2-CF6C-4DE4-8046-17AD2758C90A}" presName="dummy" presStyleCnt="0"/>
      <dgm:spPr/>
    </dgm:pt>
    <dgm:pt modelId="{59984203-26C0-4F86-A015-574CA099AEB5}" type="pres">
      <dgm:prSet presAssocID="{DC93BCDF-75B9-43A8-86CA-C879C1BC6844}" presName="sibTrans" presStyleLbl="sibTrans2D1" presStyleIdx="0" presStyleCnt="5"/>
      <dgm:spPr/>
    </dgm:pt>
    <dgm:pt modelId="{721CEA4A-B88C-47BC-8174-AE3C0AF2235A}" type="pres">
      <dgm:prSet presAssocID="{429DCD2B-4557-46EA-8DB3-B426F945B9EE}" presName="node" presStyleLbl="node1" presStyleIdx="1" presStyleCnt="5">
        <dgm:presLayoutVars>
          <dgm:bulletEnabled val="1"/>
        </dgm:presLayoutVars>
      </dgm:prSet>
      <dgm:spPr/>
    </dgm:pt>
    <dgm:pt modelId="{FD1735EF-402D-4EAA-B247-D82825DAF149}" type="pres">
      <dgm:prSet presAssocID="{429DCD2B-4557-46EA-8DB3-B426F945B9EE}" presName="dummy" presStyleCnt="0"/>
      <dgm:spPr/>
    </dgm:pt>
    <dgm:pt modelId="{2BF17F08-4D80-49B5-B0F5-88D233B0E9A2}" type="pres">
      <dgm:prSet presAssocID="{D1D58524-03D2-4A56-B76D-BBB64306D47C}" presName="sibTrans" presStyleLbl="sibTrans2D1" presStyleIdx="1" presStyleCnt="5"/>
      <dgm:spPr/>
    </dgm:pt>
    <dgm:pt modelId="{55D152D9-CFC3-40D6-9F62-94730C2EB94B}" type="pres">
      <dgm:prSet presAssocID="{6F3E1B48-646E-4C5C-8060-9BA53AB0E703}" presName="node" presStyleLbl="node1" presStyleIdx="2" presStyleCnt="5" custRadScaleRad="102868" custRadScaleInc="-1953">
        <dgm:presLayoutVars>
          <dgm:bulletEnabled val="1"/>
        </dgm:presLayoutVars>
      </dgm:prSet>
      <dgm:spPr/>
    </dgm:pt>
    <dgm:pt modelId="{00D1F591-8642-490B-8F25-872EAB6B703A}" type="pres">
      <dgm:prSet presAssocID="{6F3E1B48-646E-4C5C-8060-9BA53AB0E703}" presName="dummy" presStyleCnt="0"/>
      <dgm:spPr/>
    </dgm:pt>
    <dgm:pt modelId="{15C662C2-D2F2-400A-B4B5-7A7A38F43B81}" type="pres">
      <dgm:prSet presAssocID="{B5048C57-F133-4496-97A8-CA6EB037F57D}" presName="sibTrans" presStyleLbl="sibTrans2D1" presStyleIdx="2" presStyleCnt="5"/>
      <dgm:spPr/>
    </dgm:pt>
    <dgm:pt modelId="{B0065F2A-9386-4597-A5FB-8586CE8F8924}" type="pres">
      <dgm:prSet presAssocID="{D09459D0-08BC-405F-8003-120FBA4F8612}" presName="node" presStyleLbl="node1" presStyleIdx="3" presStyleCnt="5">
        <dgm:presLayoutVars>
          <dgm:bulletEnabled val="1"/>
        </dgm:presLayoutVars>
      </dgm:prSet>
      <dgm:spPr/>
    </dgm:pt>
    <dgm:pt modelId="{65908728-045E-4B08-935C-266C18CA178F}" type="pres">
      <dgm:prSet presAssocID="{D09459D0-08BC-405F-8003-120FBA4F8612}" presName="dummy" presStyleCnt="0"/>
      <dgm:spPr/>
    </dgm:pt>
    <dgm:pt modelId="{2E7A0F28-3D81-4B91-BF27-E3344DD8CD71}" type="pres">
      <dgm:prSet presAssocID="{AEEAEF0D-49EA-4F09-A151-EEAE7FC83999}" presName="sibTrans" presStyleLbl="sibTrans2D1" presStyleIdx="3" presStyleCnt="5"/>
      <dgm:spPr/>
    </dgm:pt>
    <dgm:pt modelId="{DB80E6FE-99FA-45DF-9ABE-F612F9323836}" type="pres">
      <dgm:prSet presAssocID="{AD311E76-2170-483E-9AFA-F4C42FF4558E}" presName="node" presStyleLbl="node1" presStyleIdx="4" presStyleCnt="5">
        <dgm:presLayoutVars>
          <dgm:bulletEnabled val="1"/>
        </dgm:presLayoutVars>
      </dgm:prSet>
      <dgm:spPr/>
    </dgm:pt>
    <dgm:pt modelId="{6AA349E1-D972-4AAE-98CE-F808736DFE2E}" type="pres">
      <dgm:prSet presAssocID="{AD311E76-2170-483E-9AFA-F4C42FF4558E}" presName="dummy" presStyleCnt="0"/>
      <dgm:spPr/>
    </dgm:pt>
    <dgm:pt modelId="{A656104C-74B9-4E8E-9F1E-3B342C34A0D9}" type="pres">
      <dgm:prSet presAssocID="{55CC3C8F-A321-4049-BFD2-01051494DCA0}" presName="sibTrans" presStyleLbl="sibTrans2D1" presStyleIdx="4" presStyleCnt="5"/>
      <dgm:spPr/>
    </dgm:pt>
  </dgm:ptLst>
  <dgm:cxnLst>
    <dgm:cxn modelId="{F44AE802-0452-47CA-B49B-B86BC2B7FB5C}" srcId="{3031FC45-DF44-486F-8C69-F2894AF0CB95}" destId="{AD311E76-2170-483E-9AFA-F4C42FF4558E}" srcOrd="4" destOrd="0" parTransId="{34F3EEDC-5C69-48F8-8ACD-103DCEB29DA7}" sibTransId="{55CC3C8F-A321-4049-BFD2-01051494DCA0}"/>
    <dgm:cxn modelId="{9E4A0836-5593-4663-8AFA-4C93B7E5ED84}" type="presOf" srcId="{6F3E1B48-646E-4C5C-8060-9BA53AB0E703}" destId="{55D152D9-CFC3-40D6-9F62-94730C2EB94B}" srcOrd="0" destOrd="0" presId="urn:microsoft.com/office/officeart/2005/8/layout/radial6"/>
    <dgm:cxn modelId="{29632F37-E962-40E4-BFA6-6741FE8603DB}" type="presOf" srcId="{F9A24FB2-CF6C-4DE4-8046-17AD2758C90A}" destId="{DB70D6EA-67DE-4B49-A1F1-EA4B9B8091CF}" srcOrd="0" destOrd="0" presId="urn:microsoft.com/office/officeart/2005/8/layout/radial6"/>
    <dgm:cxn modelId="{48B53E66-0E32-46EE-8371-B449150712A6}" type="presOf" srcId="{D09459D0-08BC-405F-8003-120FBA4F8612}" destId="{B0065F2A-9386-4597-A5FB-8586CE8F8924}" srcOrd="0" destOrd="0" presId="urn:microsoft.com/office/officeart/2005/8/layout/radial6"/>
    <dgm:cxn modelId="{B41ACD78-B5B1-44F5-8B05-7D14FBCED45F}" srcId="{3031FC45-DF44-486F-8C69-F2894AF0CB95}" destId="{F9A24FB2-CF6C-4DE4-8046-17AD2758C90A}" srcOrd="0" destOrd="0" parTransId="{2AB0CC7F-4938-4ED9-BD73-0262D1344EAC}" sibTransId="{DC93BCDF-75B9-43A8-86CA-C879C1BC6844}"/>
    <dgm:cxn modelId="{BF218E5A-8AFF-4712-9BDC-619EA36207B4}" type="presOf" srcId="{3031FC45-DF44-486F-8C69-F2894AF0CB95}" destId="{401560CC-F460-4AA4-BCCB-DED893941FAD}" srcOrd="0" destOrd="0" presId="urn:microsoft.com/office/officeart/2005/8/layout/radial6"/>
    <dgm:cxn modelId="{88BACF82-802A-4BAA-BA20-146006E61B14}" srcId="{3031FC45-DF44-486F-8C69-F2894AF0CB95}" destId="{6F3E1B48-646E-4C5C-8060-9BA53AB0E703}" srcOrd="2" destOrd="0" parTransId="{73C4E151-5D0C-4FD9-8A4C-4163C4B75D65}" sibTransId="{B5048C57-F133-4496-97A8-CA6EB037F57D}"/>
    <dgm:cxn modelId="{42F2868D-30EB-4401-9AED-57021DDB645C}" type="presOf" srcId="{AEEAEF0D-49EA-4F09-A151-EEAE7FC83999}" destId="{2E7A0F28-3D81-4B91-BF27-E3344DD8CD71}" srcOrd="0" destOrd="0" presId="urn:microsoft.com/office/officeart/2005/8/layout/radial6"/>
    <dgm:cxn modelId="{355D2395-B4CE-4087-913F-5EDC92C5FB20}" type="presOf" srcId="{55CC3C8F-A321-4049-BFD2-01051494DCA0}" destId="{A656104C-74B9-4E8E-9F1E-3B342C34A0D9}" srcOrd="0" destOrd="0" presId="urn:microsoft.com/office/officeart/2005/8/layout/radial6"/>
    <dgm:cxn modelId="{98827D9A-D654-4EA2-8A66-CB6BD52654B7}" type="presOf" srcId="{B5048C57-F133-4496-97A8-CA6EB037F57D}" destId="{15C662C2-D2F2-400A-B4B5-7A7A38F43B81}" srcOrd="0" destOrd="0" presId="urn:microsoft.com/office/officeart/2005/8/layout/radial6"/>
    <dgm:cxn modelId="{461D43A7-E4FD-4450-BD88-3E8483CE2E36}" srcId="{3031FC45-DF44-486F-8C69-F2894AF0CB95}" destId="{D09459D0-08BC-405F-8003-120FBA4F8612}" srcOrd="3" destOrd="0" parTransId="{FCFFCA10-6A58-4109-ABDB-6BFD7509E2F6}" sibTransId="{AEEAEF0D-49EA-4F09-A151-EEAE7FC83999}"/>
    <dgm:cxn modelId="{36D1A3A9-3E79-47AD-8696-FF3BA900D8A6}" type="presOf" srcId="{6EDBCC14-CA5C-4849-AEC5-23771FF037BB}" destId="{54BD15C6-FCED-4143-BA3F-03C3DB153B1F}" srcOrd="0" destOrd="0" presId="urn:microsoft.com/office/officeart/2005/8/layout/radial6"/>
    <dgm:cxn modelId="{034009B1-BF49-490D-989B-2A14738DBEDD}" type="presOf" srcId="{429DCD2B-4557-46EA-8DB3-B426F945B9EE}" destId="{721CEA4A-B88C-47BC-8174-AE3C0AF2235A}" srcOrd="0" destOrd="0" presId="urn:microsoft.com/office/officeart/2005/8/layout/radial6"/>
    <dgm:cxn modelId="{40EDACC7-F4C5-41BD-AC77-1D9BE5BF58A8}" srcId="{3031FC45-DF44-486F-8C69-F2894AF0CB95}" destId="{429DCD2B-4557-46EA-8DB3-B426F945B9EE}" srcOrd="1" destOrd="0" parTransId="{520631FA-1460-48DC-A7EA-A24EF26ACBB9}" sibTransId="{D1D58524-03D2-4A56-B76D-BBB64306D47C}"/>
    <dgm:cxn modelId="{EC713BC9-E9BE-433F-A2A5-9AECEEAB2E88}" type="presOf" srcId="{D1D58524-03D2-4A56-B76D-BBB64306D47C}" destId="{2BF17F08-4D80-49B5-B0F5-88D233B0E9A2}" srcOrd="0" destOrd="0" presId="urn:microsoft.com/office/officeart/2005/8/layout/radial6"/>
    <dgm:cxn modelId="{938101CB-F54C-408C-BE25-015B75EA88F0}" type="presOf" srcId="{DC93BCDF-75B9-43A8-86CA-C879C1BC6844}" destId="{59984203-26C0-4F86-A015-574CA099AEB5}" srcOrd="0" destOrd="0" presId="urn:microsoft.com/office/officeart/2005/8/layout/radial6"/>
    <dgm:cxn modelId="{0A7451E5-E99C-4A8E-A895-BC651141170D}" srcId="{6EDBCC14-CA5C-4849-AEC5-23771FF037BB}" destId="{3031FC45-DF44-486F-8C69-F2894AF0CB95}" srcOrd="0" destOrd="0" parTransId="{6FEB6ED2-45CA-4182-AE8F-15D10EC4E331}" sibTransId="{C232AEFF-DB63-4A60-82C8-4841F0F32D0D}"/>
    <dgm:cxn modelId="{26E777EA-0179-4B02-B9FC-DC4EB2148BE9}" type="presOf" srcId="{AD311E76-2170-483E-9AFA-F4C42FF4558E}" destId="{DB80E6FE-99FA-45DF-9ABE-F612F9323836}" srcOrd="0" destOrd="0" presId="urn:microsoft.com/office/officeart/2005/8/layout/radial6"/>
    <dgm:cxn modelId="{1D0188DC-ACD3-417F-A9D2-912EF9CE2FC8}" type="presParOf" srcId="{54BD15C6-FCED-4143-BA3F-03C3DB153B1F}" destId="{401560CC-F460-4AA4-BCCB-DED893941FAD}" srcOrd="0" destOrd="0" presId="urn:microsoft.com/office/officeart/2005/8/layout/radial6"/>
    <dgm:cxn modelId="{05365E36-D29F-483F-B2EA-CCAF4E7BDFB3}" type="presParOf" srcId="{54BD15C6-FCED-4143-BA3F-03C3DB153B1F}" destId="{DB70D6EA-67DE-4B49-A1F1-EA4B9B8091CF}" srcOrd="1" destOrd="0" presId="urn:microsoft.com/office/officeart/2005/8/layout/radial6"/>
    <dgm:cxn modelId="{38B04AC1-521F-4D18-81E4-64F3C7125780}" type="presParOf" srcId="{54BD15C6-FCED-4143-BA3F-03C3DB153B1F}" destId="{36891D29-3AAB-4291-952F-E3276621C049}" srcOrd="2" destOrd="0" presId="urn:microsoft.com/office/officeart/2005/8/layout/radial6"/>
    <dgm:cxn modelId="{AD1376DC-6DE2-48A5-92AF-7D16BC81AB33}" type="presParOf" srcId="{54BD15C6-FCED-4143-BA3F-03C3DB153B1F}" destId="{59984203-26C0-4F86-A015-574CA099AEB5}" srcOrd="3" destOrd="0" presId="urn:microsoft.com/office/officeart/2005/8/layout/radial6"/>
    <dgm:cxn modelId="{F6DC4DFC-4FBB-4422-B575-23700430BB75}" type="presParOf" srcId="{54BD15C6-FCED-4143-BA3F-03C3DB153B1F}" destId="{721CEA4A-B88C-47BC-8174-AE3C0AF2235A}" srcOrd="4" destOrd="0" presId="urn:microsoft.com/office/officeart/2005/8/layout/radial6"/>
    <dgm:cxn modelId="{99D77180-9BBB-42B5-8824-28585A65B635}" type="presParOf" srcId="{54BD15C6-FCED-4143-BA3F-03C3DB153B1F}" destId="{FD1735EF-402D-4EAA-B247-D82825DAF149}" srcOrd="5" destOrd="0" presId="urn:microsoft.com/office/officeart/2005/8/layout/radial6"/>
    <dgm:cxn modelId="{538FA53E-0E00-45EA-8CE8-71E3E82FDD5C}" type="presParOf" srcId="{54BD15C6-FCED-4143-BA3F-03C3DB153B1F}" destId="{2BF17F08-4D80-49B5-B0F5-88D233B0E9A2}" srcOrd="6" destOrd="0" presId="urn:microsoft.com/office/officeart/2005/8/layout/radial6"/>
    <dgm:cxn modelId="{B29D17E6-4EBB-4889-AE62-E5E0B4DE1492}" type="presParOf" srcId="{54BD15C6-FCED-4143-BA3F-03C3DB153B1F}" destId="{55D152D9-CFC3-40D6-9F62-94730C2EB94B}" srcOrd="7" destOrd="0" presId="urn:microsoft.com/office/officeart/2005/8/layout/radial6"/>
    <dgm:cxn modelId="{A401F8B7-F1A5-421C-930F-23E054181D3D}" type="presParOf" srcId="{54BD15C6-FCED-4143-BA3F-03C3DB153B1F}" destId="{00D1F591-8642-490B-8F25-872EAB6B703A}" srcOrd="8" destOrd="0" presId="urn:microsoft.com/office/officeart/2005/8/layout/radial6"/>
    <dgm:cxn modelId="{6481C69C-810E-4515-A0CB-212C88221114}" type="presParOf" srcId="{54BD15C6-FCED-4143-BA3F-03C3DB153B1F}" destId="{15C662C2-D2F2-400A-B4B5-7A7A38F43B81}" srcOrd="9" destOrd="0" presId="urn:microsoft.com/office/officeart/2005/8/layout/radial6"/>
    <dgm:cxn modelId="{BBF418F7-204C-4D82-AA76-EFF8F7C4AF50}" type="presParOf" srcId="{54BD15C6-FCED-4143-BA3F-03C3DB153B1F}" destId="{B0065F2A-9386-4597-A5FB-8586CE8F8924}" srcOrd="10" destOrd="0" presId="urn:microsoft.com/office/officeart/2005/8/layout/radial6"/>
    <dgm:cxn modelId="{2FCC0C78-0C27-4CBE-8DF0-BAF7C8DAEC0E}" type="presParOf" srcId="{54BD15C6-FCED-4143-BA3F-03C3DB153B1F}" destId="{65908728-045E-4B08-935C-266C18CA178F}" srcOrd="11" destOrd="0" presId="urn:microsoft.com/office/officeart/2005/8/layout/radial6"/>
    <dgm:cxn modelId="{3A47EAE5-B34B-4D93-BA6C-E106E85DC1E4}" type="presParOf" srcId="{54BD15C6-FCED-4143-BA3F-03C3DB153B1F}" destId="{2E7A0F28-3D81-4B91-BF27-E3344DD8CD71}" srcOrd="12" destOrd="0" presId="urn:microsoft.com/office/officeart/2005/8/layout/radial6"/>
    <dgm:cxn modelId="{20290F97-4820-4D0C-8FD2-15B2EF744D89}" type="presParOf" srcId="{54BD15C6-FCED-4143-BA3F-03C3DB153B1F}" destId="{DB80E6FE-99FA-45DF-9ABE-F612F9323836}" srcOrd="13" destOrd="0" presId="urn:microsoft.com/office/officeart/2005/8/layout/radial6"/>
    <dgm:cxn modelId="{8A899CFF-18A8-4CD0-BA86-212FB4CB5DF6}" type="presParOf" srcId="{54BD15C6-FCED-4143-BA3F-03C3DB153B1F}" destId="{6AA349E1-D972-4AAE-98CE-F808736DFE2E}" srcOrd="14" destOrd="0" presId="urn:microsoft.com/office/officeart/2005/8/layout/radial6"/>
    <dgm:cxn modelId="{E203089C-BB16-4BBC-A4AA-9789C0C71578}" type="presParOf" srcId="{54BD15C6-FCED-4143-BA3F-03C3DB153B1F}" destId="{A656104C-74B9-4E8E-9F1E-3B342C34A0D9}"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A2BA74-25E5-074F-B6EA-3FA211C5F406}"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574B56FE-5044-E64D-85AF-AD3DF45D4808}">
      <dgm:prSet/>
      <dgm:spPr/>
      <dgm:t>
        <a:bodyPr/>
        <a:lstStyle/>
        <a:p>
          <a:r>
            <a:rPr lang="en-GB"/>
            <a:t>How to release doctors from jobs with different trusts and hospices to participate in on call system</a:t>
          </a:r>
        </a:p>
      </dgm:t>
    </dgm:pt>
    <dgm:pt modelId="{C1E38A7B-0823-B744-B6DC-C53426AD9059}" type="parTrans" cxnId="{C7F16B05-407A-4C49-B5FB-B2F87581D925}">
      <dgm:prSet/>
      <dgm:spPr/>
      <dgm:t>
        <a:bodyPr/>
        <a:lstStyle/>
        <a:p>
          <a:endParaRPr lang="en-US"/>
        </a:p>
      </dgm:t>
    </dgm:pt>
    <dgm:pt modelId="{FDFDB84D-2B20-E940-B7D9-E09BF5BC19E5}" type="sibTrans" cxnId="{C7F16B05-407A-4C49-B5FB-B2F87581D925}">
      <dgm:prSet/>
      <dgm:spPr/>
      <dgm:t>
        <a:bodyPr/>
        <a:lstStyle/>
        <a:p>
          <a:endParaRPr lang="en-US"/>
        </a:p>
      </dgm:t>
    </dgm:pt>
    <dgm:pt modelId="{B533F4A3-3DAE-5549-8B91-15CA90CC210F}">
      <dgm:prSet/>
      <dgm:spPr/>
      <dgm:t>
        <a:bodyPr/>
        <a:lstStyle/>
        <a:p>
          <a:r>
            <a:rPr lang="en-GB"/>
            <a:t>Shortage of adequately trained staff</a:t>
          </a:r>
        </a:p>
      </dgm:t>
    </dgm:pt>
    <dgm:pt modelId="{E171FC34-AFF2-164E-85CA-A8EACF8E2DD5}" type="parTrans" cxnId="{CAE5CEFE-22C4-684F-9604-3E3D2B940BFD}">
      <dgm:prSet/>
      <dgm:spPr/>
      <dgm:t>
        <a:bodyPr/>
        <a:lstStyle/>
        <a:p>
          <a:endParaRPr lang="en-US"/>
        </a:p>
      </dgm:t>
    </dgm:pt>
    <dgm:pt modelId="{42010FBD-B130-5B4D-8D59-7617304E0922}" type="sibTrans" cxnId="{CAE5CEFE-22C4-684F-9604-3E3D2B940BFD}">
      <dgm:prSet/>
      <dgm:spPr/>
      <dgm:t>
        <a:bodyPr/>
        <a:lstStyle/>
        <a:p>
          <a:endParaRPr lang="en-US"/>
        </a:p>
      </dgm:t>
    </dgm:pt>
    <dgm:pt modelId="{0F51E899-B8BD-9A42-8018-1B942F17C58B}">
      <dgm:prSet/>
      <dgm:spPr/>
      <dgm:t>
        <a:bodyPr/>
        <a:lstStyle/>
        <a:p>
          <a:r>
            <a:rPr lang="en-GB"/>
            <a:t>How to have one governance structure? </a:t>
          </a:r>
        </a:p>
      </dgm:t>
    </dgm:pt>
    <dgm:pt modelId="{C35D5F9F-F0F6-954A-A41F-815335AF847C}" type="parTrans" cxnId="{2135AB20-FD8F-0540-8FB1-0819177ACC75}">
      <dgm:prSet/>
      <dgm:spPr/>
      <dgm:t>
        <a:bodyPr/>
        <a:lstStyle/>
        <a:p>
          <a:endParaRPr lang="en-US"/>
        </a:p>
      </dgm:t>
    </dgm:pt>
    <dgm:pt modelId="{976B0ED3-C8F4-6449-AAA4-94B1AEAB4612}" type="sibTrans" cxnId="{2135AB20-FD8F-0540-8FB1-0819177ACC75}">
      <dgm:prSet/>
      <dgm:spPr/>
      <dgm:t>
        <a:bodyPr/>
        <a:lstStyle/>
        <a:p>
          <a:endParaRPr lang="en-US"/>
        </a:p>
      </dgm:t>
    </dgm:pt>
    <dgm:pt modelId="{74BB750D-3D69-3D40-BE8E-D18CFA32C1AB}">
      <dgm:prSet/>
      <dgm:spPr/>
      <dgm:t>
        <a:bodyPr/>
        <a:lstStyle/>
        <a:p>
          <a:r>
            <a:rPr lang="en-GB"/>
            <a:t>Data sharing agreement</a:t>
          </a:r>
        </a:p>
      </dgm:t>
    </dgm:pt>
    <dgm:pt modelId="{EC2718EE-1349-E24A-B979-3056169356BF}" type="parTrans" cxnId="{908E4509-EFEB-EF41-8EAE-42A457CFF15B}">
      <dgm:prSet/>
      <dgm:spPr/>
      <dgm:t>
        <a:bodyPr/>
        <a:lstStyle/>
        <a:p>
          <a:endParaRPr lang="en-US"/>
        </a:p>
      </dgm:t>
    </dgm:pt>
    <dgm:pt modelId="{AE6E97EA-4A46-FB41-B892-76859A464B6A}" type="sibTrans" cxnId="{908E4509-EFEB-EF41-8EAE-42A457CFF15B}">
      <dgm:prSet/>
      <dgm:spPr/>
      <dgm:t>
        <a:bodyPr/>
        <a:lstStyle/>
        <a:p>
          <a:endParaRPr lang="en-US"/>
        </a:p>
      </dgm:t>
    </dgm:pt>
    <dgm:pt modelId="{CA66BB9D-9612-5146-8989-DF144FEEFD9D}">
      <dgm:prSet/>
      <dgm:spPr/>
      <dgm:t>
        <a:bodyPr/>
        <a:lstStyle/>
        <a:p>
          <a:r>
            <a:rPr lang="en-GB"/>
            <a:t>Need honorary contracts, admin costs, coordination of service, consider travel costs and practicalities of equipment, medical indemnity</a:t>
          </a:r>
        </a:p>
      </dgm:t>
    </dgm:pt>
    <dgm:pt modelId="{B74201A9-69D5-8343-819A-D0AB056E3A1B}" type="parTrans" cxnId="{3FBDADF7-AB06-C545-8D03-8559D258DC9F}">
      <dgm:prSet/>
      <dgm:spPr/>
      <dgm:t>
        <a:bodyPr/>
        <a:lstStyle/>
        <a:p>
          <a:endParaRPr lang="en-US"/>
        </a:p>
      </dgm:t>
    </dgm:pt>
    <dgm:pt modelId="{768436DE-DFAC-6746-85BA-34AED145DC6B}" type="sibTrans" cxnId="{3FBDADF7-AB06-C545-8D03-8559D258DC9F}">
      <dgm:prSet/>
      <dgm:spPr/>
      <dgm:t>
        <a:bodyPr/>
        <a:lstStyle/>
        <a:p>
          <a:endParaRPr lang="en-US"/>
        </a:p>
      </dgm:t>
    </dgm:pt>
    <dgm:pt modelId="{41086B47-C1F1-4245-BC15-6E512FA74863}">
      <dgm:prSet/>
      <dgm:spPr/>
      <dgm:t>
        <a:bodyPr/>
        <a:lstStyle/>
        <a:p>
          <a:r>
            <a:rPr lang="en-GB"/>
            <a:t>Must have advance care plans at a minimum and good communication</a:t>
          </a:r>
        </a:p>
      </dgm:t>
    </dgm:pt>
    <dgm:pt modelId="{32158D34-2FAE-A146-8BEA-E36CA482E7F1}" type="parTrans" cxnId="{7F0B157B-E012-9945-A4C4-2557B1F236BD}">
      <dgm:prSet/>
      <dgm:spPr/>
      <dgm:t>
        <a:bodyPr/>
        <a:lstStyle/>
        <a:p>
          <a:endParaRPr lang="en-US"/>
        </a:p>
      </dgm:t>
    </dgm:pt>
    <dgm:pt modelId="{49F37ACD-DCBE-4E41-B11F-5DBE1CC077C6}" type="sibTrans" cxnId="{7F0B157B-E012-9945-A4C4-2557B1F236BD}">
      <dgm:prSet/>
      <dgm:spPr/>
      <dgm:t>
        <a:bodyPr/>
        <a:lstStyle/>
        <a:p>
          <a:endParaRPr lang="en-US"/>
        </a:p>
      </dgm:t>
    </dgm:pt>
    <dgm:pt modelId="{DA7C73C1-173A-3245-BF1C-7E6190DC88F1}">
      <dgm:prSet/>
      <dgm:spPr/>
      <dgm:t>
        <a:bodyPr/>
        <a:lstStyle/>
        <a:p>
          <a:r>
            <a:rPr lang="en-GB"/>
            <a:t>Lone working issues in palliative care</a:t>
          </a:r>
        </a:p>
      </dgm:t>
    </dgm:pt>
    <dgm:pt modelId="{46F7F66E-C137-254F-9B2E-849B4AEDAA63}" type="parTrans" cxnId="{2C4C6B5C-79D7-F94A-97FF-0E1D173822EB}">
      <dgm:prSet/>
      <dgm:spPr/>
      <dgm:t>
        <a:bodyPr/>
        <a:lstStyle/>
        <a:p>
          <a:endParaRPr lang="en-US"/>
        </a:p>
      </dgm:t>
    </dgm:pt>
    <dgm:pt modelId="{ECCF1582-367A-C046-94D2-56CF78D9C4EF}" type="sibTrans" cxnId="{2C4C6B5C-79D7-F94A-97FF-0E1D173822EB}">
      <dgm:prSet/>
      <dgm:spPr/>
      <dgm:t>
        <a:bodyPr/>
        <a:lstStyle/>
        <a:p>
          <a:endParaRPr lang="en-US"/>
        </a:p>
      </dgm:t>
    </dgm:pt>
    <dgm:pt modelId="{0EAE8E34-B9AF-F841-A73F-DDDB464594A1}" type="pres">
      <dgm:prSet presAssocID="{D9A2BA74-25E5-074F-B6EA-3FA211C5F406}" presName="diagram" presStyleCnt="0">
        <dgm:presLayoutVars>
          <dgm:dir/>
          <dgm:resizeHandles val="exact"/>
        </dgm:presLayoutVars>
      </dgm:prSet>
      <dgm:spPr/>
    </dgm:pt>
    <dgm:pt modelId="{137240D9-F1FC-274A-92AA-63B770B649EC}" type="pres">
      <dgm:prSet presAssocID="{574B56FE-5044-E64D-85AF-AD3DF45D4808}" presName="node" presStyleLbl="node1" presStyleIdx="0" presStyleCnt="7">
        <dgm:presLayoutVars>
          <dgm:bulletEnabled val="1"/>
        </dgm:presLayoutVars>
      </dgm:prSet>
      <dgm:spPr/>
    </dgm:pt>
    <dgm:pt modelId="{89994745-2AC7-834A-8BA2-74107CB751F3}" type="pres">
      <dgm:prSet presAssocID="{FDFDB84D-2B20-E940-B7D9-E09BF5BC19E5}" presName="sibTrans" presStyleCnt="0"/>
      <dgm:spPr/>
    </dgm:pt>
    <dgm:pt modelId="{C2AC608F-B365-0047-8582-AF12F0D9E4C5}" type="pres">
      <dgm:prSet presAssocID="{B533F4A3-3DAE-5549-8B91-15CA90CC210F}" presName="node" presStyleLbl="node1" presStyleIdx="1" presStyleCnt="7">
        <dgm:presLayoutVars>
          <dgm:bulletEnabled val="1"/>
        </dgm:presLayoutVars>
      </dgm:prSet>
      <dgm:spPr/>
    </dgm:pt>
    <dgm:pt modelId="{41B28E5D-D37C-CD4D-9CBC-E99A78EF8DE2}" type="pres">
      <dgm:prSet presAssocID="{42010FBD-B130-5B4D-8D59-7617304E0922}" presName="sibTrans" presStyleCnt="0"/>
      <dgm:spPr/>
    </dgm:pt>
    <dgm:pt modelId="{B33EB9C8-143D-A947-89E7-3BBDB0F66F7B}" type="pres">
      <dgm:prSet presAssocID="{0F51E899-B8BD-9A42-8018-1B942F17C58B}" presName="node" presStyleLbl="node1" presStyleIdx="2" presStyleCnt="7">
        <dgm:presLayoutVars>
          <dgm:bulletEnabled val="1"/>
        </dgm:presLayoutVars>
      </dgm:prSet>
      <dgm:spPr/>
    </dgm:pt>
    <dgm:pt modelId="{4E0DD156-B607-924D-AEE2-AFFCA80165D6}" type="pres">
      <dgm:prSet presAssocID="{976B0ED3-C8F4-6449-AAA4-94B1AEAB4612}" presName="sibTrans" presStyleCnt="0"/>
      <dgm:spPr/>
    </dgm:pt>
    <dgm:pt modelId="{771FCBDE-8FD6-6D49-A1EE-F65EA2C18816}" type="pres">
      <dgm:prSet presAssocID="{74BB750D-3D69-3D40-BE8E-D18CFA32C1AB}" presName="node" presStyleLbl="node1" presStyleIdx="3" presStyleCnt="7">
        <dgm:presLayoutVars>
          <dgm:bulletEnabled val="1"/>
        </dgm:presLayoutVars>
      </dgm:prSet>
      <dgm:spPr/>
    </dgm:pt>
    <dgm:pt modelId="{A2C00F4F-2B45-1549-8702-CF53DF1EB22A}" type="pres">
      <dgm:prSet presAssocID="{AE6E97EA-4A46-FB41-B892-76859A464B6A}" presName="sibTrans" presStyleCnt="0"/>
      <dgm:spPr/>
    </dgm:pt>
    <dgm:pt modelId="{153C84AA-6770-AA4C-B855-64388E287F9E}" type="pres">
      <dgm:prSet presAssocID="{CA66BB9D-9612-5146-8989-DF144FEEFD9D}" presName="node" presStyleLbl="node1" presStyleIdx="4" presStyleCnt="7">
        <dgm:presLayoutVars>
          <dgm:bulletEnabled val="1"/>
        </dgm:presLayoutVars>
      </dgm:prSet>
      <dgm:spPr/>
    </dgm:pt>
    <dgm:pt modelId="{22F39D06-9D82-D143-A5E1-44241F2633E1}" type="pres">
      <dgm:prSet presAssocID="{768436DE-DFAC-6746-85BA-34AED145DC6B}" presName="sibTrans" presStyleCnt="0"/>
      <dgm:spPr/>
    </dgm:pt>
    <dgm:pt modelId="{78A5867E-3ADD-EA4F-9B93-482EAB19B0B9}" type="pres">
      <dgm:prSet presAssocID="{41086B47-C1F1-4245-BC15-6E512FA74863}" presName="node" presStyleLbl="node1" presStyleIdx="5" presStyleCnt="7">
        <dgm:presLayoutVars>
          <dgm:bulletEnabled val="1"/>
        </dgm:presLayoutVars>
      </dgm:prSet>
      <dgm:spPr/>
    </dgm:pt>
    <dgm:pt modelId="{7CEF71B7-74B7-D447-873D-28384A462BB4}" type="pres">
      <dgm:prSet presAssocID="{49F37ACD-DCBE-4E41-B11F-5DBE1CC077C6}" presName="sibTrans" presStyleCnt="0"/>
      <dgm:spPr/>
    </dgm:pt>
    <dgm:pt modelId="{1227411E-99B3-2343-82C5-07AF647BD957}" type="pres">
      <dgm:prSet presAssocID="{DA7C73C1-173A-3245-BF1C-7E6190DC88F1}" presName="node" presStyleLbl="node1" presStyleIdx="6" presStyleCnt="7">
        <dgm:presLayoutVars>
          <dgm:bulletEnabled val="1"/>
        </dgm:presLayoutVars>
      </dgm:prSet>
      <dgm:spPr/>
    </dgm:pt>
  </dgm:ptLst>
  <dgm:cxnLst>
    <dgm:cxn modelId="{C7F16B05-407A-4C49-B5FB-B2F87581D925}" srcId="{D9A2BA74-25E5-074F-B6EA-3FA211C5F406}" destId="{574B56FE-5044-E64D-85AF-AD3DF45D4808}" srcOrd="0" destOrd="0" parTransId="{C1E38A7B-0823-B744-B6DC-C53426AD9059}" sibTransId="{FDFDB84D-2B20-E940-B7D9-E09BF5BC19E5}"/>
    <dgm:cxn modelId="{DDCC8905-6493-E84A-BFD8-855559D04E3D}" type="presOf" srcId="{CA66BB9D-9612-5146-8989-DF144FEEFD9D}" destId="{153C84AA-6770-AA4C-B855-64388E287F9E}" srcOrd="0" destOrd="0" presId="urn:microsoft.com/office/officeart/2005/8/layout/default"/>
    <dgm:cxn modelId="{908E4509-EFEB-EF41-8EAE-42A457CFF15B}" srcId="{D9A2BA74-25E5-074F-B6EA-3FA211C5F406}" destId="{74BB750D-3D69-3D40-BE8E-D18CFA32C1AB}" srcOrd="3" destOrd="0" parTransId="{EC2718EE-1349-E24A-B979-3056169356BF}" sibTransId="{AE6E97EA-4A46-FB41-B892-76859A464B6A}"/>
    <dgm:cxn modelId="{D9148714-1156-834E-A232-4C4452D939EB}" type="presOf" srcId="{74BB750D-3D69-3D40-BE8E-D18CFA32C1AB}" destId="{771FCBDE-8FD6-6D49-A1EE-F65EA2C18816}" srcOrd="0" destOrd="0" presId="urn:microsoft.com/office/officeart/2005/8/layout/default"/>
    <dgm:cxn modelId="{C4D17A20-0A96-4D4B-A4EF-E7ACB80310E7}" type="presOf" srcId="{41086B47-C1F1-4245-BC15-6E512FA74863}" destId="{78A5867E-3ADD-EA4F-9B93-482EAB19B0B9}" srcOrd="0" destOrd="0" presId="urn:microsoft.com/office/officeart/2005/8/layout/default"/>
    <dgm:cxn modelId="{2135AB20-FD8F-0540-8FB1-0819177ACC75}" srcId="{D9A2BA74-25E5-074F-B6EA-3FA211C5F406}" destId="{0F51E899-B8BD-9A42-8018-1B942F17C58B}" srcOrd="2" destOrd="0" parTransId="{C35D5F9F-F0F6-954A-A41F-815335AF847C}" sibTransId="{976B0ED3-C8F4-6449-AAA4-94B1AEAB4612}"/>
    <dgm:cxn modelId="{2C4C6B5C-79D7-F94A-97FF-0E1D173822EB}" srcId="{D9A2BA74-25E5-074F-B6EA-3FA211C5F406}" destId="{DA7C73C1-173A-3245-BF1C-7E6190DC88F1}" srcOrd="6" destOrd="0" parTransId="{46F7F66E-C137-254F-9B2E-849B4AEDAA63}" sibTransId="{ECCF1582-367A-C046-94D2-56CF78D9C4EF}"/>
    <dgm:cxn modelId="{CC131160-3EA0-7847-B91E-71D1F98EE099}" type="presOf" srcId="{B533F4A3-3DAE-5549-8B91-15CA90CC210F}" destId="{C2AC608F-B365-0047-8582-AF12F0D9E4C5}" srcOrd="0" destOrd="0" presId="urn:microsoft.com/office/officeart/2005/8/layout/default"/>
    <dgm:cxn modelId="{7F0B157B-E012-9945-A4C4-2557B1F236BD}" srcId="{D9A2BA74-25E5-074F-B6EA-3FA211C5F406}" destId="{41086B47-C1F1-4245-BC15-6E512FA74863}" srcOrd="5" destOrd="0" parTransId="{32158D34-2FAE-A146-8BEA-E36CA482E7F1}" sibTransId="{49F37ACD-DCBE-4E41-B11F-5DBE1CC077C6}"/>
    <dgm:cxn modelId="{8484088C-524E-C74A-9E53-5C63A95EDB4E}" type="presOf" srcId="{DA7C73C1-173A-3245-BF1C-7E6190DC88F1}" destId="{1227411E-99B3-2343-82C5-07AF647BD957}" srcOrd="0" destOrd="0" presId="urn:microsoft.com/office/officeart/2005/8/layout/default"/>
    <dgm:cxn modelId="{176CBBB0-7766-A242-BA9B-F7E2AA30F77C}" type="presOf" srcId="{D9A2BA74-25E5-074F-B6EA-3FA211C5F406}" destId="{0EAE8E34-B9AF-F841-A73F-DDDB464594A1}" srcOrd="0" destOrd="0" presId="urn:microsoft.com/office/officeart/2005/8/layout/default"/>
    <dgm:cxn modelId="{0EC654B3-2A0D-A240-A0DF-AF919CEFEB16}" type="presOf" srcId="{0F51E899-B8BD-9A42-8018-1B942F17C58B}" destId="{B33EB9C8-143D-A947-89E7-3BBDB0F66F7B}" srcOrd="0" destOrd="0" presId="urn:microsoft.com/office/officeart/2005/8/layout/default"/>
    <dgm:cxn modelId="{3FBDADF7-AB06-C545-8D03-8559D258DC9F}" srcId="{D9A2BA74-25E5-074F-B6EA-3FA211C5F406}" destId="{CA66BB9D-9612-5146-8989-DF144FEEFD9D}" srcOrd="4" destOrd="0" parTransId="{B74201A9-69D5-8343-819A-D0AB056E3A1B}" sibTransId="{768436DE-DFAC-6746-85BA-34AED145DC6B}"/>
    <dgm:cxn modelId="{57371FFD-014D-A849-83B1-5D36B01EE176}" type="presOf" srcId="{574B56FE-5044-E64D-85AF-AD3DF45D4808}" destId="{137240D9-F1FC-274A-92AA-63B770B649EC}" srcOrd="0" destOrd="0" presId="urn:microsoft.com/office/officeart/2005/8/layout/default"/>
    <dgm:cxn modelId="{CAE5CEFE-22C4-684F-9604-3E3D2B940BFD}" srcId="{D9A2BA74-25E5-074F-B6EA-3FA211C5F406}" destId="{B533F4A3-3DAE-5549-8B91-15CA90CC210F}" srcOrd="1" destOrd="0" parTransId="{E171FC34-AFF2-164E-85CA-A8EACF8E2DD5}" sibTransId="{42010FBD-B130-5B4D-8D59-7617304E0922}"/>
    <dgm:cxn modelId="{2166644B-7E39-0748-8E17-4D034DC25E0F}" type="presParOf" srcId="{0EAE8E34-B9AF-F841-A73F-DDDB464594A1}" destId="{137240D9-F1FC-274A-92AA-63B770B649EC}" srcOrd="0" destOrd="0" presId="urn:microsoft.com/office/officeart/2005/8/layout/default"/>
    <dgm:cxn modelId="{F0765D91-43A9-2D44-AC80-A23CEB303246}" type="presParOf" srcId="{0EAE8E34-B9AF-F841-A73F-DDDB464594A1}" destId="{89994745-2AC7-834A-8BA2-74107CB751F3}" srcOrd="1" destOrd="0" presId="urn:microsoft.com/office/officeart/2005/8/layout/default"/>
    <dgm:cxn modelId="{DC38B8F7-282C-5E43-879C-B19628F0C690}" type="presParOf" srcId="{0EAE8E34-B9AF-F841-A73F-DDDB464594A1}" destId="{C2AC608F-B365-0047-8582-AF12F0D9E4C5}" srcOrd="2" destOrd="0" presId="urn:microsoft.com/office/officeart/2005/8/layout/default"/>
    <dgm:cxn modelId="{6C738D4A-4670-DE44-BF09-A8FFB31AC2CF}" type="presParOf" srcId="{0EAE8E34-B9AF-F841-A73F-DDDB464594A1}" destId="{41B28E5D-D37C-CD4D-9CBC-E99A78EF8DE2}" srcOrd="3" destOrd="0" presId="urn:microsoft.com/office/officeart/2005/8/layout/default"/>
    <dgm:cxn modelId="{0CA02FDD-65FE-444C-9ABF-421F54A82AC9}" type="presParOf" srcId="{0EAE8E34-B9AF-F841-A73F-DDDB464594A1}" destId="{B33EB9C8-143D-A947-89E7-3BBDB0F66F7B}" srcOrd="4" destOrd="0" presId="urn:microsoft.com/office/officeart/2005/8/layout/default"/>
    <dgm:cxn modelId="{CB59A447-217C-214B-8698-21C11F5CAE3C}" type="presParOf" srcId="{0EAE8E34-B9AF-F841-A73F-DDDB464594A1}" destId="{4E0DD156-B607-924D-AEE2-AFFCA80165D6}" srcOrd="5" destOrd="0" presId="urn:microsoft.com/office/officeart/2005/8/layout/default"/>
    <dgm:cxn modelId="{BEEA69E3-977C-5F4F-B29E-D72F5B4B544F}" type="presParOf" srcId="{0EAE8E34-B9AF-F841-A73F-DDDB464594A1}" destId="{771FCBDE-8FD6-6D49-A1EE-F65EA2C18816}" srcOrd="6" destOrd="0" presId="urn:microsoft.com/office/officeart/2005/8/layout/default"/>
    <dgm:cxn modelId="{A3C3056B-AF8D-A64F-B451-807C68AE927C}" type="presParOf" srcId="{0EAE8E34-B9AF-F841-A73F-DDDB464594A1}" destId="{A2C00F4F-2B45-1549-8702-CF53DF1EB22A}" srcOrd="7" destOrd="0" presId="urn:microsoft.com/office/officeart/2005/8/layout/default"/>
    <dgm:cxn modelId="{407818F4-043C-744B-90FA-BCF33C7A5B69}" type="presParOf" srcId="{0EAE8E34-B9AF-F841-A73F-DDDB464594A1}" destId="{153C84AA-6770-AA4C-B855-64388E287F9E}" srcOrd="8" destOrd="0" presId="urn:microsoft.com/office/officeart/2005/8/layout/default"/>
    <dgm:cxn modelId="{EFD00836-285B-5349-AA5B-F5078C19A1F1}" type="presParOf" srcId="{0EAE8E34-B9AF-F841-A73F-DDDB464594A1}" destId="{22F39D06-9D82-D143-A5E1-44241F2633E1}" srcOrd="9" destOrd="0" presId="urn:microsoft.com/office/officeart/2005/8/layout/default"/>
    <dgm:cxn modelId="{422D0541-54BA-3848-A275-9ECE8729D60C}" type="presParOf" srcId="{0EAE8E34-B9AF-F841-A73F-DDDB464594A1}" destId="{78A5867E-3ADD-EA4F-9B93-482EAB19B0B9}" srcOrd="10" destOrd="0" presId="urn:microsoft.com/office/officeart/2005/8/layout/default"/>
    <dgm:cxn modelId="{6952C302-4CB5-674B-B032-7BD8A0EB51CD}" type="presParOf" srcId="{0EAE8E34-B9AF-F841-A73F-DDDB464594A1}" destId="{7CEF71B7-74B7-D447-873D-28384A462BB4}" srcOrd="11" destOrd="0" presId="urn:microsoft.com/office/officeart/2005/8/layout/default"/>
    <dgm:cxn modelId="{E88FFDBA-4366-974F-9B51-0D119D3FE5C9}" type="presParOf" srcId="{0EAE8E34-B9AF-F841-A73F-DDDB464594A1}" destId="{1227411E-99B3-2343-82C5-07AF647BD95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92C631-74C1-9A40-815C-D2F6DD013D71}"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F8FBD0B3-34E3-0041-9ECD-7136B061EE89}">
      <dgm:prSet/>
      <dgm:spPr/>
      <dgm:t>
        <a:bodyPr/>
        <a:lstStyle/>
        <a:p>
          <a:r>
            <a:rPr lang="en-GB"/>
            <a:t>Progress slow &amp; high expectations of what can be accessed</a:t>
          </a:r>
        </a:p>
      </dgm:t>
    </dgm:pt>
    <dgm:pt modelId="{5B12C32E-5A72-D342-B984-AFE9E343FB42}" type="parTrans" cxnId="{4BF2CB9A-07AF-B14C-AC93-1871F49EDA66}">
      <dgm:prSet/>
      <dgm:spPr/>
      <dgm:t>
        <a:bodyPr/>
        <a:lstStyle/>
        <a:p>
          <a:endParaRPr lang="en-US"/>
        </a:p>
      </dgm:t>
    </dgm:pt>
    <dgm:pt modelId="{798D6433-EDFA-1345-B798-7B72BF3485A9}" type="sibTrans" cxnId="{4BF2CB9A-07AF-B14C-AC93-1871F49EDA66}">
      <dgm:prSet/>
      <dgm:spPr/>
      <dgm:t>
        <a:bodyPr/>
        <a:lstStyle/>
        <a:p>
          <a:endParaRPr lang="en-US"/>
        </a:p>
      </dgm:t>
    </dgm:pt>
    <dgm:pt modelId="{D9D4F4C8-ED31-4844-8CE5-C3AB7573912C}">
      <dgm:prSet/>
      <dgm:spPr/>
      <dgm:t>
        <a:bodyPr/>
        <a:lstStyle/>
        <a:p>
          <a:r>
            <a:rPr lang="en-GB"/>
            <a:t>Individual organisations do not collect all the data for CSDS </a:t>
          </a:r>
        </a:p>
      </dgm:t>
    </dgm:pt>
    <dgm:pt modelId="{05004D59-B833-544F-8F79-347D81EC3B33}" type="parTrans" cxnId="{802B0E23-289B-D94E-BA4C-1E1DE8FB0DE3}">
      <dgm:prSet/>
      <dgm:spPr/>
      <dgm:t>
        <a:bodyPr/>
        <a:lstStyle/>
        <a:p>
          <a:endParaRPr lang="en-US"/>
        </a:p>
      </dgm:t>
    </dgm:pt>
    <dgm:pt modelId="{D69829A7-2109-284B-A078-E7048E6C2D50}" type="sibTrans" cxnId="{802B0E23-289B-D94E-BA4C-1E1DE8FB0DE3}">
      <dgm:prSet/>
      <dgm:spPr/>
      <dgm:t>
        <a:bodyPr/>
        <a:lstStyle/>
        <a:p>
          <a:endParaRPr lang="en-US"/>
        </a:p>
      </dgm:t>
    </dgm:pt>
    <dgm:pt modelId="{30F8383F-A167-F241-9C5A-524169AC9EC7}">
      <dgm:prSet/>
      <dgm:spPr/>
      <dgm:t>
        <a:bodyPr/>
        <a:lstStyle/>
        <a:p>
          <a:r>
            <a:rPr lang="en-GB"/>
            <a:t>The work required to collect the CSDS is great </a:t>
          </a:r>
        </a:p>
      </dgm:t>
    </dgm:pt>
    <dgm:pt modelId="{D5C063E8-6E96-A844-BC91-616C39C307AD}" type="parTrans" cxnId="{482009E3-F300-A140-B6D3-DDF266BE4311}">
      <dgm:prSet/>
      <dgm:spPr/>
      <dgm:t>
        <a:bodyPr/>
        <a:lstStyle/>
        <a:p>
          <a:endParaRPr lang="en-US"/>
        </a:p>
      </dgm:t>
    </dgm:pt>
    <dgm:pt modelId="{3ECF3153-7770-A043-8BF5-9149078E2A34}" type="sibTrans" cxnId="{482009E3-F300-A140-B6D3-DDF266BE4311}">
      <dgm:prSet/>
      <dgm:spPr/>
      <dgm:t>
        <a:bodyPr/>
        <a:lstStyle/>
        <a:p>
          <a:endParaRPr lang="en-US"/>
        </a:p>
      </dgm:t>
    </dgm:pt>
    <dgm:pt modelId="{95E39694-ABD7-8445-B965-706A89BCEB8E}">
      <dgm:prSet/>
      <dgm:spPr/>
      <dgm:t>
        <a:bodyPr/>
        <a:lstStyle/>
        <a:p>
          <a:r>
            <a:rPr lang="en-GB"/>
            <a:t>Data available is inconsistent and in different formats</a:t>
          </a:r>
        </a:p>
      </dgm:t>
    </dgm:pt>
    <dgm:pt modelId="{0096AC87-3202-514F-B967-BAD495C3C9D8}" type="parTrans" cxnId="{23B313C4-9E69-D647-BA67-EF2CD40C219C}">
      <dgm:prSet/>
      <dgm:spPr/>
      <dgm:t>
        <a:bodyPr/>
        <a:lstStyle/>
        <a:p>
          <a:endParaRPr lang="en-US"/>
        </a:p>
      </dgm:t>
    </dgm:pt>
    <dgm:pt modelId="{659B2EE4-5DE6-4F46-9C52-C0FFB8CAB5A8}" type="sibTrans" cxnId="{23B313C4-9E69-D647-BA67-EF2CD40C219C}">
      <dgm:prSet/>
      <dgm:spPr/>
      <dgm:t>
        <a:bodyPr/>
        <a:lstStyle/>
        <a:p>
          <a:endParaRPr lang="en-US"/>
        </a:p>
      </dgm:t>
    </dgm:pt>
    <dgm:pt modelId="{4DE9889D-2957-C944-9504-F48868986C60}">
      <dgm:prSet/>
      <dgm:spPr/>
      <dgm:t>
        <a:bodyPr/>
        <a:lstStyle/>
        <a:p>
          <a:r>
            <a:rPr lang="en-GB"/>
            <a:t>Organisations are reluctant to share some of the data that is available</a:t>
          </a:r>
        </a:p>
      </dgm:t>
    </dgm:pt>
    <dgm:pt modelId="{D3734144-5907-7143-8E3D-41D6C2991A0E}" type="parTrans" cxnId="{48B72BE6-A480-8148-8617-03249C3092F5}">
      <dgm:prSet/>
      <dgm:spPr/>
      <dgm:t>
        <a:bodyPr/>
        <a:lstStyle/>
        <a:p>
          <a:endParaRPr lang="en-US"/>
        </a:p>
      </dgm:t>
    </dgm:pt>
    <dgm:pt modelId="{70B1053F-F3E3-9B4D-8FA4-51A15486FB80}" type="sibTrans" cxnId="{48B72BE6-A480-8148-8617-03249C3092F5}">
      <dgm:prSet/>
      <dgm:spPr/>
      <dgm:t>
        <a:bodyPr/>
        <a:lstStyle/>
        <a:p>
          <a:endParaRPr lang="en-US"/>
        </a:p>
      </dgm:t>
    </dgm:pt>
    <dgm:pt modelId="{7EFB75A3-E902-5940-9671-06979457C9D3}">
      <dgm:prSet/>
      <dgm:spPr/>
      <dgm:t>
        <a:bodyPr/>
        <a:lstStyle/>
        <a:p>
          <a:r>
            <a:rPr lang="en-GB"/>
            <a:t>£25M funding for hospices was excellent but lost the carrot for hospices to submit data to CSDS</a:t>
          </a:r>
        </a:p>
      </dgm:t>
    </dgm:pt>
    <dgm:pt modelId="{EDF9AF82-7A2D-8B42-8839-716F11383F35}" type="parTrans" cxnId="{56D751EF-8D38-FA4B-BD55-C5C7D13F6E5A}">
      <dgm:prSet/>
      <dgm:spPr/>
      <dgm:t>
        <a:bodyPr/>
        <a:lstStyle/>
        <a:p>
          <a:endParaRPr lang="en-US"/>
        </a:p>
      </dgm:t>
    </dgm:pt>
    <dgm:pt modelId="{F85F8A0A-66E3-8E43-A184-1AF87835E125}" type="sibTrans" cxnId="{56D751EF-8D38-FA4B-BD55-C5C7D13F6E5A}">
      <dgm:prSet/>
      <dgm:spPr/>
      <dgm:t>
        <a:bodyPr/>
        <a:lstStyle/>
        <a:p>
          <a:endParaRPr lang="en-US"/>
        </a:p>
      </dgm:t>
    </dgm:pt>
    <dgm:pt modelId="{51A052F6-AB64-BF46-AC09-A39392CDF782}">
      <dgm:prSet/>
      <dgm:spPr/>
      <dgm:t>
        <a:bodyPr/>
        <a:lstStyle/>
        <a:p>
          <a:r>
            <a:rPr lang="en-GB"/>
            <a:t>Key data to be collected still needs clarified</a:t>
          </a:r>
        </a:p>
      </dgm:t>
    </dgm:pt>
    <dgm:pt modelId="{132E4F99-6D72-F648-B1B3-C8CD7FFF0DF1}" type="parTrans" cxnId="{A2F65CB3-3970-8942-85CD-1B25CA3280AA}">
      <dgm:prSet/>
      <dgm:spPr/>
      <dgm:t>
        <a:bodyPr/>
        <a:lstStyle/>
        <a:p>
          <a:endParaRPr lang="en-US"/>
        </a:p>
      </dgm:t>
    </dgm:pt>
    <dgm:pt modelId="{0D1D8E60-FDCA-184C-92C7-78F2C9F6A2E8}" type="sibTrans" cxnId="{A2F65CB3-3970-8942-85CD-1B25CA3280AA}">
      <dgm:prSet/>
      <dgm:spPr/>
      <dgm:t>
        <a:bodyPr/>
        <a:lstStyle/>
        <a:p>
          <a:endParaRPr lang="en-US"/>
        </a:p>
      </dgm:t>
    </dgm:pt>
    <dgm:pt modelId="{7A0E4983-DF74-3346-AC4C-64507B2CE72E}">
      <dgm:prSet/>
      <dgm:spPr/>
      <dgm:t>
        <a:bodyPr/>
        <a:lstStyle/>
        <a:p>
          <a:r>
            <a:rPr lang="en-GB"/>
            <a:t>SNO-MED codes for children’s palliative cares yet to be agreed</a:t>
          </a:r>
        </a:p>
      </dgm:t>
    </dgm:pt>
    <dgm:pt modelId="{6E89B999-8AC1-5D49-8DA3-07E573E79904}" type="parTrans" cxnId="{48672F92-A03F-D944-AE5D-12512CF454AB}">
      <dgm:prSet/>
      <dgm:spPr/>
      <dgm:t>
        <a:bodyPr/>
        <a:lstStyle/>
        <a:p>
          <a:endParaRPr lang="en-US"/>
        </a:p>
      </dgm:t>
    </dgm:pt>
    <dgm:pt modelId="{4C8DFF6F-4727-1147-8294-E6F7CA490543}" type="sibTrans" cxnId="{48672F92-A03F-D944-AE5D-12512CF454AB}">
      <dgm:prSet/>
      <dgm:spPr/>
      <dgm:t>
        <a:bodyPr/>
        <a:lstStyle/>
        <a:p>
          <a:endParaRPr lang="en-US"/>
        </a:p>
      </dgm:t>
    </dgm:pt>
    <dgm:pt modelId="{49A0B11B-033F-7B45-A02D-AA09120BB5D3}">
      <dgm:prSet/>
      <dgm:spPr/>
      <dgm:t>
        <a:bodyPr/>
        <a:lstStyle/>
        <a:p>
          <a:r>
            <a:rPr lang="en-GB"/>
            <a:t>Resources implications for the hospices are big issue at present</a:t>
          </a:r>
        </a:p>
      </dgm:t>
    </dgm:pt>
    <dgm:pt modelId="{E06723A9-5DFF-964C-A857-671D8F96A281}" type="parTrans" cxnId="{D2C38291-22D6-2D4B-8112-58E23CE68D10}">
      <dgm:prSet/>
      <dgm:spPr/>
      <dgm:t>
        <a:bodyPr/>
        <a:lstStyle/>
        <a:p>
          <a:endParaRPr lang="en-US"/>
        </a:p>
      </dgm:t>
    </dgm:pt>
    <dgm:pt modelId="{CE0F81FC-5643-4F49-B238-A33B3394A4DC}" type="sibTrans" cxnId="{D2C38291-22D6-2D4B-8112-58E23CE68D10}">
      <dgm:prSet/>
      <dgm:spPr/>
      <dgm:t>
        <a:bodyPr/>
        <a:lstStyle/>
        <a:p>
          <a:endParaRPr lang="en-US"/>
        </a:p>
      </dgm:t>
    </dgm:pt>
    <dgm:pt modelId="{A4CC435F-D5D0-394A-8BB6-05A409268B80}">
      <dgm:prSet/>
      <dgm:spPr/>
      <dgm:t>
        <a:bodyPr/>
        <a:lstStyle/>
        <a:p>
          <a:r>
            <a:rPr lang="en-GB"/>
            <a:t>More meetings next week with NHS Digital</a:t>
          </a:r>
        </a:p>
      </dgm:t>
    </dgm:pt>
    <dgm:pt modelId="{8BDF2946-9A65-604C-BD3A-FCA951A11349}" type="parTrans" cxnId="{0249FD02-91C8-C842-8334-5546B14664B6}">
      <dgm:prSet/>
      <dgm:spPr/>
      <dgm:t>
        <a:bodyPr/>
        <a:lstStyle/>
        <a:p>
          <a:endParaRPr lang="en-US"/>
        </a:p>
      </dgm:t>
    </dgm:pt>
    <dgm:pt modelId="{2FB554FC-2E23-5D4E-8BB5-F422BA6E220F}" type="sibTrans" cxnId="{0249FD02-91C8-C842-8334-5546B14664B6}">
      <dgm:prSet/>
      <dgm:spPr/>
      <dgm:t>
        <a:bodyPr/>
        <a:lstStyle/>
        <a:p>
          <a:endParaRPr lang="en-US"/>
        </a:p>
      </dgm:t>
    </dgm:pt>
    <dgm:pt modelId="{3D1ABC84-A738-7A46-B5D4-B38C3136F54E}" type="pres">
      <dgm:prSet presAssocID="{5492C631-74C1-9A40-815C-D2F6DD013D71}" presName="diagram" presStyleCnt="0">
        <dgm:presLayoutVars>
          <dgm:dir/>
          <dgm:resizeHandles val="exact"/>
        </dgm:presLayoutVars>
      </dgm:prSet>
      <dgm:spPr/>
    </dgm:pt>
    <dgm:pt modelId="{74117D74-4C0E-9A4F-BC96-879A269BAE67}" type="pres">
      <dgm:prSet presAssocID="{F8FBD0B3-34E3-0041-9ECD-7136B061EE89}" presName="node" presStyleLbl="node1" presStyleIdx="0" presStyleCnt="10">
        <dgm:presLayoutVars>
          <dgm:bulletEnabled val="1"/>
        </dgm:presLayoutVars>
      </dgm:prSet>
      <dgm:spPr/>
    </dgm:pt>
    <dgm:pt modelId="{68D75766-E87F-AC45-816A-C61DA972A101}" type="pres">
      <dgm:prSet presAssocID="{798D6433-EDFA-1345-B798-7B72BF3485A9}" presName="sibTrans" presStyleCnt="0"/>
      <dgm:spPr/>
    </dgm:pt>
    <dgm:pt modelId="{81FBCBC8-1CE2-1444-9E10-10EEF6B91AA9}" type="pres">
      <dgm:prSet presAssocID="{D9D4F4C8-ED31-4844-8CE5-C3AB7573912C}" presName="node" presStyleLbl="node1" presStyleIdx="1" presStyleCnt="10">
        <dgm:presLayoutVars>
          <dgm:bulletEnabled val="1"/>
        </dgm:presLayoutVars>
      </dgm:prSet>
      <dgm:spPr/>
    </dgm:pt>
    <dgm:pt modelId="{B3A6ABB0-98EC-AA4A-8A55-A5705D31ED8E}" type="pres">
      <dgm:prSet presAssocID="{D69829A7-2109-284B-A078-E7048E6C2D50}" presName="sibTrans" presStyleCnt="0"/>
      <dgm:spPr/>
    </dgm:pt>
    <dgm:pt modelId="{4EC19B4F-E3B5-5148-BE68-4617E8B261A8}" type="pres">
      <dgm:prSet presAssocID="{30F8383F-A167-F241-9C5A-524169AC9EC7}" presName="node" presStyleLbl="node1" presStyleIdx="2" presStyleCnt="10">
        <dgm:presLayoutVars>
          <dgm:bulletEnabled val="1"/>
        </dgm:presLayoutVars>
      </dgm:prSet>
      <dgm:spPr/>
    </dgm:pt>
    <dgm:pt modelId="{96439FFC-9184-D94E-8FC9-F6641E17FE0F}" type="pres">
      <dgm:prSet presAssocID="{3ECF3153-7770-A043-8BF5-9149078E2A34}" presName="sibTrans" presStyleCnt="0"/>
      <dgm:spPr/>
    </dgm:pt>
    <dgm:pt modelId="{2C1C25F2-0861-9345-9DCD-74BC19D10EBC}" type="pres">
      <dgm:prSet presAssocID="{95E39694-ABD7-8445-B965-706A89BCEB8E}" presName="node" presStyleLbl="node1" presStyleIdx="3" presStyleCnt="10">
        <dgm:presLayoutVars>
          <dgm:bulletEnabled val="1"/>
        </dgm:presLayoutVars>
      </dgm:prSet>
      <dgm:spPr/>
    </dgm:pt>
    <dgm:pt modelId="{57B40819-DEB3-684A-A563-FE4A9FF4CE88}" type="pres">
      <dgm:prSet presAssocID="{659B2EE4-5DE6-4F46-9C52-C0FFB8CAB5A8}" presName="sibTrans" presStyleCnt="0"/>
      <dgm:spPr/>
    </dgm:pt>
    <dgm:pt modelId="{E64A89BB-0E77-7F4F-844E-A654695C2328}" type="pres">
      <dgm:prSet presAssocID="{4DE9889D-2957-C944-9504-F48868986C60}" presName="node" presStyleLbl="node1" presStyleIdx="4" presStyleCnt="10">
        <dgm:presLayoutVars>
          <dgm:bulletEnabled val="1"/>
        </dgm:presLayoutVars>
      </dgm:prSet>
      <dgm:spPr/>
    </dgm:pt>
    <dgm:pt modelId="{1FBCD353-8A07-EE49-863B-1EB8FB93FF32}" type="pres">
      <dgm:prSet presAssocID="{70B1053F-F3E3-9B4D-8FA4-51A15486FB80}" presName="sibTrans" presStyleCnt="0"/>
      <dgm:spPr/>
    </dgm:pt>
    <dgm:pt modelId="{03DA75EC-E37D-E842-BE1D-F350347006CB}" type="pres">
      <dgm:prSet presAssocID="{7EFB75A3-E902-5940-9671-06979457C9D3}" presName="node" presStyleLbl="node1" presStyleIdx="5" presStyleCnt="10">
        <dgm:presLayoutVars>
          <dgm:bulletEnabled val="1"/>
        </dgm:presLayoutVars>
      </dgm:prSet>
      <dgm:spPr/>
    </dgm:pt>
    <dgm:pt modelId="{10A9E450-CF5A-CB4B-90CC-88D0FEDCB7C7}" type="pres">
      <dgm:prSet presAssocID="{F85F8A0A-66E3-8E43-A184-1AF87835E125}" presName="sibTrans" presStyleCnt="0"/>
      <dgm:spPr/>
    </dgm:pt>
    <dgm:pt modelId="{6B24D406-615E-8A4B-BF44-596F0A9635AA}" type="pres">
      <dgm:prSet presAssocID="{51A052F6-AB64-BF46-AC09-A39392CDF782}" presName="node" presStyleLbl="node1" presStyleIdx="6" presStyleCnt="10">
        <dgm:presLayoutVars>
          <dgm:bulletEnabled val="1"/>
        </dgm:presLayoutVars>
      </dgm:prSet>
      <dgm:spPr/>
    </dgm:pt>
    <dgm:pt modelId="{24EABBAD-37BF-2441-BFD1-3AB2EB67B1DD}" type="pres">
      <dgm:prSet presAssocID="{0D1D8E60-FDCA-184C-92C7-78F2C9F6A2E8}" presName="sibTrans" presStyleCnt="0"/>
      <dgm:spPr/>
    </dgm:pt>
    <dgm:pt modelId="{750F6637-B2E5-154F-9F16-4A4C29FC3F02}" type="pres">
      <dgm:prSet presAssocID="{7A0E4983-DF74-3346-AC4C-64507B2CE72E}" presName="node" presStyleLbl="node1" presStyleIdx="7" presStyleCnt="10">
        <dgm:presLayoutVars>
          <dgm:bulletEnabled val="1"/>
        </dgm:presLayoutVars>
      </dgm:prSet>
      <dgm:spPr/>
    </dgm:pt>
    <dgm:pt modelId="{ECDAF2AF-F50F-4C43-88FF-845FE923E013}" type="pres">
      <dgm:prSet presAssocID="{4C8DFF6F-4727-1147-8294-E6F7CA490543}" presName="sibTrans" presStyleCnt="0"/>
      <dgm:spPr/>
    </dgm:pt>
    <dgm:pt modelId="{D7F565D3-32FA-5046-90B0-49C1C60132A5}" type="pres">
      <dgm:prSet presAssocID="{49A0B11B-033F-7B45-A02D-AA09120BB5D3}" presName="node" presStyleLbl="node1" presStyleIdx="8" presStyleCnt="10">
        <dgm:presLayoutVars>
          <dgm:bulletEnabled val="1"/>
        </dgm:presLayoutVars>
      </dgm:prSet>
      <dgm:spPr/>
    </dgm:pt>
    <dgm:pt modelId="{B4541331-A0C8-4D4A-B7BD-1FCB91154ABC}" type="pres">
      <dgm:prSet presAssocID="{CE0F81FC-5643-4F49-B238-A33B3394A4DC}" presName="sibTrans" presStyleCnt="0"/>
      <dgm:spPr/>
    </dgm:pt>
    <dgm:pt modelId="{CC7E3330-D80B-E344-8E1B-6629457F6E01}" type="pres">
      <dgm:prSet presAssocID="{A4CC435F-D5D0-394A-8BB6-05A409268B80}" presName="node" presStyleLbl="node1" presStyleIdx="9" presStyleCnt="10">
        <dgm:presLayoutVars>
          <dgm:bulletEnabled val="1"/>
        </dgm:presLayoutVars>
      </dgm:prSet>
      <dgm:spPr/>
    </dgm:pt>
  </dgm:ptLst>
  <dgm:cxnLst>
    <dgm:cxn modelId="{0249FD02-91C8-C842-8334-5546B14664B6}" srcId="{5492C631-74C1-9A40-815C-D2F6DD013D71}" destId="{A4CC435F-D5D0-394A-8BB6-05A409268B80}" srcOrd="9" destOrd="0" parTransId="{8BDF2946-9A65-604C-BD3A-FCA951A11349}" sibTransId="{2FB554FC-2E23-5D4E-8BB5-F422BA6E220F}"/>
    <dgm:cxn modelId="{8B65830C-07E6-174A-AD1E-53573FFFF84C}" type="presOf" srcId="{49A0B11B-033F-7B45-A02D-AA09120BB5D3}" destId="{D7F565D3-32FA-5046-90B0-49C1C60132A5}" srcOrd="0" destOrd="0" presId="urn:microsoft.com/office/officeart/2005/8/layout/default"/>
    <dgm:cxn modelId="{01397E11-22B0-E44C-87F1-6D0B4E795B3A}" type="presOf" srcId="{7EFB75A3-E902-5940-9671-06979457C9D3}" destId="{03DA75EC-E37D-E842-BE1D-F350347006CB}" srcOrd="0" destOrd="0" presId="urn:microsoft.com/office/officeart/2005/8/layout/default"/>
    <dgm:cxn modelId="{802B0E23-289B-D94E-BA4C-1E1DE8FB0DE3}" srcId="{5492C631-74C1-9A40-815C-D2F6DD013D71}" destId="{D9D4F4C8-ED31-4844-8CE5-C3AB7573912C}" srcOrd="1" destOrd="0" parTransId="{05004D59-B833-544F-8F79-347D81EC3B33}" sibTransId="{D69829A7-2109-284B-A078-E7048E6C2D50}"/>
    <dgm:cxn modelId="{8C9DE832-0024-4B49-AA23-51ED4CA556DC}" type="presOf" srcId="{30F8383F-A167-F241-9C5A-524169AC9EC7}" destId="{4EC19B4F-E3B5-5148-BE68-4617E8B261A8}" srcOrd="0" destOrd="0" presId="urn:microsoft.com/office/officeart/2005/8/layout/default"/>
    <dgm:cxn modelId="{B3ADA042-0275-9749-BBCA-6707EE53C3AB}" type="presOf" srcId="{A4CC435F-D5D0-394A-8BB6-05A409268B80}" destId="{CC7E3330-D80B-E344-8E1B-6629457F6E01}" srcOrd="0" destOrd="0" presId="urn:microsoft.com/office/officeart/2005/8/layout/default"/>
    <dgm:cxn modelId="{1BEF0F45-AFC9-5C4C-A1CD-27D617B776D7}" type="presOf" srcId="{D9D4F4C8-ED31-4844-8CE5-C3AB7573912C}" destId="{81FBCBC8-1CE2-1444-9E10-10EEF6B91AA9}" srcOrd="0" destOrd="0" presId="urn:microsoft.com/office/officeart/2005/8/layout/default"/>
    <dgm:cxn modelId="{C219A24A-0EB5-4446-866C-869C9D222B37}" type="presOf" srcId="{5492C631-74C1-9A40-815C-D2F6DD013D71}" destId="{3D1ABC84-A738-7A46-B5D4-B38C3136F54E}" srcOrd="0" destOrd="0" presId="urn:microsoft.com/office/officeart/2005/8/layout/default"/>
    <dgm:cxn modelId="{664F496F-86A0-7848-8055-2B330DE11361}" type="presOf" srcId="{4DE9889D-2957-C944-9504-F48868986C60}" destId="{E64A89BB-0E77-7F4F-844E-A654695C2328}" srcOrd="0" destOrd="0" presId="urn:microsoft.com/office/officeart/2005/8/layout/default"/>
    <dgm:cxn modelId="{D2C38291-22D6-2D4B-8112-58E23CE68D10}" srcId="{5492C631-74C1-9A40-815C-D2F6DD013D71}" destId="{49A0B11B-033F-7B45-A02D-AA09120BB5D3}" srcOrd="8" destOrd="0" parTransId="{E06723A9-5DFF-964C-A857-671D8F96A281}" sibTransId="{CE0F81FC-5643-4F49-B238-A33B3394A4DC}"/>
    <dgm:cxn modelId="{48672F92-A03F-D944-AE5D-12512CF454AB}" srcId="{5492C631-74C1-9A40-815C-D2F6DD013D71}" destId="{7A0E4983-DF74-3346-AC4C-64507B2CE72E}" srcOrd="7" destOrd="0" parTransId="{6E89B999-8AC1-5D49-8DA3-07E573E79904}" sibTransId="{4C8DFF6F-4727-1147-8294-E6F7CA490543}"/>
    <dgm:cxn modelId="{4BF2CB9A-07AF-B14C-AC93-1871F49EDA66}" srcId="{5492C631-74C1-9A40-815C-D2F6DD013D71}" destId="{F8FBD0B3-34E3-0041-9ECD-7136B061EE89}" srcOrd="0" destOrd="0" parTransId="{5B12C32E-5A72-D342-B984-AFE9E343FB42}" sibTransId="{798D6433-EDFA-1345-B798-7B72BF3485A9}"/>
    <dgm:cxn modelId="{A2F65CB3-3970-8942-85CD-1B25CA3280AA}" srcId="{5492C631-74C1-9A40-815C-D2F6DD013D71}" destId="{51A052F6-AB64-BF46-AC09-A39392CDF782}" srcOrd="6" destOrd="0" parTransId="{132E4F99-6D72-F648-B1B3-C8CD7FFF0DF1}" sibTransId="{0D1D8E60-FDCA-184C-92C7-78F2C9F6A2E8}"/>
    <dgm:cxn modelId="{70E6FAC1-9028-1248-8550-555D95003E60}" type="presOf" srcId="{95E39694-ABD7-8445-B965-706A89BCEB8E}" destId="{2C1C25F2-0861-9345-9DCD-74BC19D10EBC}" srcOrd="0" destOrd="0" presId="urn:microsoft.com/office/officeart/2005/8/layout/default"/>
    <dgm:cxn modelId="{23B313C4-9E69-D647-BA67-EF2CD40C219C}" srcId="{5492C631-74C1-9A40-815C-D2F6DD013D71}" destId="{95E39694-ABD7-8445-B965-706A89BCEB8E}" srcOrd="3" destOrd="0" parTransId="{0096AC87-3202-514F-B967-BAD495C3C9D8}" sibTransId="{659B2EE4-5DE6-4F46-9C52-C0FFB8CAB5A8}"/>
    <dgm:cxn modelId="{104462D4-0DA3-D84A-B910-683F304F7A12}" type="presOf" srcId="{51A052F6-AB64-BF46-AC09-A39392CDF782}" destId="{6B24D406-615E-8A4B-BF44-596F0A9635AA}" srcOrd="0" destOrd="0" presId="urn:microsoft.com/office/officeart/2005/8/layout/default"/>
    <dgm:cxn modelId="{FC9C8ADB-9AD9-224C-B0E7-4350FD811F50}" type="presOf" srcId="{7A0E4983-DF74-3346-AC4C-64507B2CE72E}" destId="{750F6637-B2E5-154F-9F16-4A4C29FC3F02}" srcOrd="0" destOrd="0" presId="urn:microsoft.com/office/officeart/2005/8/layout/default"/>
    <dgm:cxn modelId="{482009E3-F300-A140-B6D3-DDF266BE4311}" srcId="{5492C631-74C1-9A40-815C-D2F6DD013D71}" destId="{30F8383F-A167-F241-9C5A-524169AC9EC7}" srcOrd="2" destOrd="0" parTransId="{D5C063E8-6E96-A844-BC91-616C39C307AD}" sibTransId="{3ECF3153-7770-A043-8BF5-9149078E2A34}"/>
    <dgm:cxn modelId="{48B72BE6-A480-8148-8617-03249C3092F5}" srcId="{5492C631-74C1-9A40-815C-D2F6DD013D71}" destId="{4DE9889D-2957-C944-9504-F48868986C60}" srcOrd="4" destOrd="0" parTransId="{D3734144-5907-7143-8E3D-41D6C2991A0E}" sibTransId="{70B1053F-F3E3-9B4D-8FA4-51A15486FB80}"/>
    <dgm:cxn modelId="{06DB32E6-164A-BE4C-BD9B-3440F2FD180D}" type="presOf" srcId="{F8FBD0B3-34E3-0041-9ECD-7136B061EE89}" destId="{74117D74-4C0E-9A4F-BC96-879A269BAE67}" srcOrd="0" destOrd="0" presId="urn:microsoft.com/office/officeart/2005/8/layout/default"/>
    <dgm:cxn modelId="{56D751EF-8D38-FA4B-BD55-C5C7D13F6E5A}" srcId="{5492C631-74C1-9A40-815C-D2F6DD013D71}" destId="{7EFB75A3-E902-5940-9671-06979457C9D3}" srcOrd="5" destOrd="0" parTransId="{EDF9AF82-7A2D-8B42-8839-716F11383F35}" sibTransId="{F85F8A0A-66E3-8E43-A184-1AF87835E125}"/>
    <dgm:cxn modelId="{2A1423D6-BF24-2444-BE72-BB9C110F3324}" type="presParOf" srcId="{3D1ABC84-A738-7A46-B5D4-B38C3136F54E}" destId="{74117D74-4C0E-9A4F-BC96-879A269BAE67}" srcOrd="0" destOrd="0" presId="urn:microsoft.com/office/officeart/2005/8/layout/default"/>
    <dgm:cxn modelId="{177C7860-CC0B-654A-ACD9-85730772C4CC}" type="presParOf" srcId="{3D1ABC84-A738-7A46-B5D4-B38C3136F54E}" destId="{68D75766-E87F-AC45-816A-C61DA972A101}" srcOrd="1" destOrd="0" presId="urn:microsoft.com/office/officeart/2005/8/layout/default"/>
    <dgm:cxn modelId="{D753BE37-45C1-EC46-BA88-2D23ED9726B2}" type="presParOf" srcId="{3D1ABC84-A738-7A46-B5D4-B38C3136F54E}" destId="{81FBCBC8-1CE2-1444-9E10-10EEF6B91AA9}" srcOrd="2" destOrd="0" presId="urn:microsoft.com/office/officeart/2005/8/layout/default"/>
    <dgm:cxn modelId="{DE8D27EA-9495-A747-AA55-0C99B140D4C9}" type="presParOf" srcId="{3D1ABC84-A738-7A46-B5D4-B38C3136F54E}" destId="{B3A6ABB0-98EC-AA4A-8A55-A5705D31ED8E}" srcOrd="3" destOrd="0" presId="urn:microsoft.com/office/officeart/2005/8/layout/default"/>
    <dgm:cxn modelId="{3F055CF5-900D-644B-9D3B-2D82C200C97D}" type="presParOf" srcId="{3D1ABC84-A738-7A46-B5D4-B38C3136F54E}" destId="{4EC19B4F-E3B5-5148-BE68-4617E8B261A8}" srcOrd="4" destOrd="0" presId="urn:microsoft.com/office/officeart/2005/8/layout/default"/>
    <dgm:cxn modelId="{48660DDC-EA76-9F4A-AE1E-D6475E130058}" type="presParOf" srcId="{3D1ABC84-A738-7A46-B5D4-B38C3136F54E}" destId="{96439FFC-9184-D94E-8FC9-F6641E17FE0F}" srcOrd="5" destOrd="0" presId="urn:microsoft.com/office/officeart/2005/8/layout/default"/>
    <dgm:cxn modelId="{029B265B-410F-1347-9717-B048085C6957}" type="presParOf" srcId="{3D1ABC84-A738-7A46-B5D4-B38C3136F54E}" destId="{2C1C25F2-0861-9345-9DCD-74BC19D10EBC}" srcOrd="6" destOrd="0" presId="urn:microsoft.com/office/officeart/2005/8/layout/default"/>
    <dgm:cxn modelId="{E04C64E7-132B-0B4B-9CB1-164DE54A2C99}" type="presParOf" srcId="{3D1ABC84-A738-7A46-B5D4-B38C3136F54E}" destId="{57B40819-DEB3-684A-A563-FE4A9FF4CE88}" srcOrd="7" destOrd="0" presId="urn:microsoft.com/office/officeart/2005/8/layout/default"/>
    <dgm:cxn modelId="{425FADCA-E17E-1B4E-B261-283AA82F801F}" type="presParOf" srcId="{3D1ABC84-A738-7A46-B5D4-B38C3136F54E}" destId="{E64A89BB-0E77-7F4F-844E-A654695C2328}" srcOrd="8" destOrd="0" presId="urn:microsoft.com/office/officeart/2005/8/layout/default"/>
    <dgm:cxn modelId="{B9E1F14A-C7AF-9741-8CE3-448C46FD5501}" type="presParOf" srcId="{3D1ABC84-A738-7A46-B5D4-B38C3136F54E}" destId="{1FBCD353-8A07-EE49-863B-1EB8FB93FF32}" srcOrd="9" destOrd="0" presId="urn:microsoft.com/office/officeart/2005/8/layout/default"/>
    <dgm:cxn modelId="{5808973C-A5AB-B846-A355-6668924522E6}" type="presParOf" srcId="{3D1ABC84-A738-7A46-B5D4-B38C3136F54E}" destId="{03DA75EC-E37D-E842-BE1D-F350347006CB}" srcOrd="10" destOrd="0" presId="urn:microsoft.com/office/officeart/2005/8/layout/default"/>
    <dgm:cxn modelId="{20EBD5F8-ED50-C24E-94CA-9E367FDF6605}" type="presParOf" srcId="{3D1ABC84-A738-7A46-B5D4-B38C3136F54E}" destId="{10A9E450-CF5A-CB4B-90CC-88D0FEDCB7C7}" srcOrd="11" destOrd="0" presId="urn:microsoft.com/office/officeart/2005/8/layout/default"/>
    <dgm:cxn modelId="{CBE4BDFC-8596-0A47-B458-9A1DFF8E0EC7}" type="presParOf" srcId="{3D1ABC84-A738-7A46-B5D4-B38C3136F54E}" destId="{6B24D406-615E-8A4B-BF44-596F0A9635AA}" srcOrd="12" destOrd="0" presId="urn:microsoft.com/office/officeart/2005/8/layout/default"/>
    <dgm:cxn modelId="{5D97BD0A-8173-9A4C-AE88-43A04CB123E5}" type="presParOf" srcId="{3D1ABC84-A738-7A46-B5D4-B38C3136F54E}" destId="{24EABBAD-37BF-2441-BFD1-3AB2EB67B1DD}" srcOrd="13" destOrd="0" presId="urn:microsoft.com/office/officeart/2005/8/layout/default"/>
    <dgm:cxn modelId="{720D6570-8537-8744-9530-0C7176783E3B}" type="presParOf" srcId="{3D1ABC84-A738-7A46-B5D4-B38C3136F54E}" destId="{750F6637-B2E5-154F-9F16-4A4C29FC3F02}" srcOrd="14" destOrd="0" presId="urn:microsoft.com/office/officeart/2005/8/layout/default"/>
    <dgm:cxn modelId="{76B1DC36-7D81-8A41-8214-039404825E89}" type="presParOf" srcId="{3D1ABC84-A738-7A46-B5D4-B38C3136F54E}" destId="{ECDAF2AF-F50F-4C43-88FF-845FE923E013}" srcOrd="15" destOrd="0" presId="urn:microsoft.com/office/officeart/2005/8/layout/default"/>
    <dgm:cxn modelId="{6DD47331-B9D4-9045-9B5A-8C82676F9D20}" type="presParOf" srcId="{3D1ABC84-A738-7A46-B5D4-B38C3136F54E}" destId="{D7F565D3-32FA-5046-90B0-49C1C60132A5}" srcOrd="16" destOrd="0" presId="urn:microsoft.com/office/officeart/2005/8/layout/default"/>
    <dgm:cxn modelId="{8B176511-40A5-CE4C-BB78-3678CC6D8F35}" type="presParOf" srcId="{3D1ABC84-A738-7A46-B5D4-B38C3136F54E}" destId="{B4541331-A0C8-4D4A-B7BD-1FCB91154ABC}" srcOrd="17" destOrd="0" presId="urn:microsoft.com/office/officeart/2005/8/layout/default"/>
    <dgm:cxn modelId="{1F3BF887-5A8A-C44B-B1A4-864A1C3C5635}" type="presParOf" srcId="{3D1ABC84-A738-7A46-B5D4-B38C3136F54E}" destId="{CC7E3330-D80B-E344-8E1B-6629457F6E0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DC63-28EC-C34E-AE56-1AE7E0DD1D8D}">
      <dsp:nvSpPr>
        <dsp:cNvPr id="0" name=""/>
        <dsp:cNvSpPr/>
      </dsp:nvSpPr>
      <dsp:spPr>
        <a:xfrm>
          <a:off x="946943" y="1220"/>
          <a:ext cx="2005049" cy="12030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Core MDT </a:t>
          </a:r>
        </a:p>
      </dsp:txBody>
      <dsp:txXfrm>
        <a:off x="946943" y="1220"/>
        <a:ext cx="2005049" cy="1203029"/>
      </dsp:txXfrm>
    </dsp:sp>
    <dsp:sp modelId="{8B0A1001-1ACE-294B-B3A7-1BEF95328B5F}">
      <dsp:nvSpPr>
        <dsp:cNvPr id="0" name=""/>
        <dsp:cNvSpPr/>
      </dsp:nvSpPr>
      <dsp:spPr>
        <a:xfrm>
          <a:off x="3152497" y="1220"/>
          <a:ext cx="2005049" cy="12030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Community Paediatric Palliative Nursing Team</a:t>
          </a:r>
        </a:p>
      </dsp:txBody>
      <dsp:txXfrm>
        <a:off x="3152497" y="1220"/>
        <a:ext cx="2005049" cy="1203029"/>
      </dsp:txXfrm>
    </dsp:sp>
    <dsp:sp modelId="{2C1840E8-6EB4-7F47-8606-4973E83E1D80}">
      <dsp:nvSpPr>
        <dsp:cNvPr id="0" name=""/>
        <dsp:cNvSpPr/>
      </dsp:nvSpPr>
      <dsp:spPr>
        <a:xfrm>
          <a:off x="5358052" y="1220"/>
          <a:ext cx="2005049" cy="12030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GPs /Primary Care</a:t>
          </a:r>
        </a:p>
      </dsp:txBody>
      <dsp:txXfrm>
        <a:off x="5358052" y="1220"/>
        <a:ext cx="2005049" cy="1203029"/>
      </dsp:txXfrm>
    </dsp:sp>
    <dsp:sp modelId="{EB6C9772-797A-214D-AB80-06EDE047E08E}">
      <dsp:nvSpPr>
        <dsp:cNvPr id="0" name=""/>
        <dsp:cNvSpPr/>
      </dsp:nvSpPr>
      <dsp:spPr>
        <a:xfrm>
          <a:off x="7563607" y="1220"/>
          <a:ext cx="2005049" cy="12030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Care Navigator Role</a:t>
          </a:r>
        </a:p>
      </dsp:txBody>
      <dsp:txXfrm>
        <a:off x="7563607" y="1220"/>
        <a:ext cx="2005049" cy="1203029"/>
      </dsp:txXfrm>
    </dsp:sp>
    <dsp:sp modelId="{1B705FE9-0A2D-C54B-A5B3-DD53410316FD}">
      <dsp:nvSpPr>
        <dsp:cNvPr id="0" name=""/>
        <dsp:cNvSpPr/>
      </dsp:nvSpPr>
      <dsp:spPr>
        <a:xfrm>
          <a:off x="946943" y="1404755"/>
          <a:ext cx="2005049" cy="12030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Education</a:t>
          </a:r>
        </a:p>
      </dsp:txBody>
      <dsp:txXfrm>
        <a:off x="946943" y="1404755"/>
        <a:ext cx="2005049" cy="1203029"/>
      </dsp:txXfrm>
    </dsp:sp>
    <dsp:sp modelId="{50A87822-3C8D-F44E-A553-D9F548A1FE40}">
      <dsp:nvSpPr>
        <dsp:cNvPr id="0" name=""/>
        <dsp:cNvSpPr/>
      </dsp:nvSpPr>
      <dsp:spPr>
        <a:xfrm>
          <a:off x="3152497" y="1404755"/>
          <a:ext cx="2005049" cy="12030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Managed Clinical Networks </a:t>
          </a:r>
        </a:p>
      </dsp:txBody>
      <dsp:txXfrm>
        <a:off x="3152497" y="1404755"/>
        <a:ext cx="2005049" cy="1203029"/>
      </dsp:txXfrm>
    </dsp:sp>
    <dsp:sp modelId="{6A2C7E02-B21F-DC4D-8212-C9D11A0EDED4}">
      <dsp:nvSpPr>
        <dsp:cNvPr id="0" name=""/>
        <dsp:cNvSpPr/>
      </dsp:nvSpPr>
      <dsp:spPr>
        <a:xfrm>
          <a:off x="5358052" y="1404755"/>
          <a:ext cx="2005049" cy="12030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Specialist services provision – Consultants in PPM, Specialist nurses, AHPs</a:t>
          </a:r>
        </a:p>
      </dsp:txBody>
      <dsp:txXfrm>
        <a:off x="5358052" y="1404755"/>
        <a:ext cx="2005049" cy="1203029"/>
      </dsp:txXfrm>
    </dsp:sp>
    <dsp:sp modelId="{83962E18-F069-3044-B8D5-67B7D3A82073}">
      <dsp:nvSpPr>
        <dsp:cNvPr id="0" name=""/>
        <dsp:cNvSpPr/>
      </dsp:nvSpPr>
      <dsp:spPr>
        <a:xfrm>
          <a:off x="7563607" y="1404755"/>
          <a:ext cx="2005049" cy="12030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Hospice care</a:t>
          </a:r>
        </a:p>
      </dsp:txBody>
      <dsp:txXfrm>
        <a:off x="7563607" y="1404755"/>
        <a:ext cx="2005049" cy="1203029"/>
      </dsp:txXfrm>
    </dsp:sp>
    <dsp:sp modelId="{E6F26EC4-6794-7B44-9923-54E9444D18AB}">
      <dsp:nvSpPr>
        <dsp:cNvPr id="0" name=""/>
        <dsp:cNvSpPr/>
      </dsp:nvSpPr>
      <dsp:spPr>
        <a:xfrm>
          <a:off x="2049720" y="2808289"/>
          <a:ext cx="2005049" cy="12030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Short breaks</a:t>
          </a:r>
        </a:p>
      </dsp:txBody>
      <dsp:txXfrm>
        <a:off x="2049720" y="2808289"/>
        <a:ext cx="2005049" cy="1203029"/>
      </dsp:txXfrm>
    </dsp:sp>
    <dsp:sp modelId="{6A2D4F9D-7BAA-5C4B-AD85-5275F6A11B80}">
      <dsp:nvSpPr>
        <dsp:cNvPr id="0" name=""/>
        <dsp:cNvSpPr/>
      </dsp:nvSpPr>
      <dsp:spPr>
        <a:xfrm>
          <a:off x="4255275" y="2808289"/>
          <a:ext cx="2005049" cy="12030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Personalised Care</a:t>
          </a:r>
        </a:p>
      </dsp:txBody>
      <dsp:txXfrm>
        <a:off x="4255275" y="2808289"/>
        <a:ext cx="2005049" cy="1203029"/>
      </dsp:txXfrm>
    </dsp:sp>
    <dsp:sp modelId="{DCCF8C5F-DF66-D64A-906B-42E1172D19EE}">
      <dsp:nvSpPr>
        <dsp:cNvPr id="0" name=""/>
        <dsp:cNvSpPr/>
      </dsp:nvSpPr>
      <dsp:spPr>
        <a:xfrm>
          <a:off x="6460829" y="2808289"/>
          <a:ext cx="2005049" cy="12030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Advance Care Planning</a:t>
          </a:r>
        </a:p>
      </dsp:txBody>
      <dsp:txXfrm>
        <a:off x="6460829" y="2808289"/>
        <a:ext cx="2005049" cy="1203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6104C-74B9-4E8E-9F1E-3B342C34A0D9}">
      <dsp:nvSpPr>
        <dsp:cNvPr id="0" name=""/>
        <dsp:cNvSpPr/>
      </dsp:nvSpPr>
      <dsp:spPr>
        <a:xfrm>
          <a:off x="801618" y="561109"/>
          <a:ext cx="3741018" cy="3741018"/>
        </a:xfrm>
        <a:prstGeom prst="blockArc">
          <a:avLst>
            <a:gd name="adj1" fmla="val 11880000"/>
            <a:gd name="adj2" fmla="val 16200000"/>
            <a:gd name="adj3" fmla="val 464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7A0F28-3D81-4B91-BF27-E3344DD8CD71}">
      <dsp:nvSpPr>
        <dsp:cNvPr id="0" name=""/>
        <dsp:cNvSpPr/>
      </dsp:nvSpPr>
      <dsp:spPr>
        <a:xfrm>
          <a:off x="801618" y="561109"/>
          <a:ext cx="3741018" cy="3741018"/>
        </a:xfrm>
        <a:prstGeom prst="blockArc">
          <a:avLst>
            <a:gd name="adj1" fmla="val 7560000"/>
            <a:gd name="adj2" fmla="val 11880000"/>
            <a:gd name="adj3" fmla="val 4641"/>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662C2-D2F2-400A-B4B5-7A7A38F43B81}">
      <dsp:nvSpPr>
        <dsp:cNvPr id="0" name=""/>
        <dsp:cNvSpPr/>
      </dsp:nvSpPr>
      <dsp:spPr>
        <a:xfrm>
          <a:off x="801618" y="561109"/>
          <a:ext cx="3741018" cy="3741018"/>
        </a:xfrm>
        <a:prstGeom prst="blockArc">
          <a:avLst>
            <a:gd name="adj1" fmla="val 3240000"/>
            <a:gd name="adj2" fmla="val 7560000"/>
            <a:gd name="adj3" fmla="val 4641"/>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F17F08-4D80-49B5-B0F5-88D233B0E9A2}">
      <dsp:nvSpPr>
        <dsp:cNvPr id="0" name=""/>
        <dsp:cNvSpPr/>
      </dsp:nvSpPr>
      <dsp:spPr>
        <a:xfrm>
          <a:off x="801618" y="561109"/>
          <a:ext cx="3741018" cy="3741018"/>
        </a:xfrm>
        <a:prstGeom prst="blockArc">
          <a:avLst>
            <a:gd name="adj1" fmla="val 20520000"/>
            <a:gd name="adj2" fmla="val 3240000"/>
            <a:gd name="adj3" fmla="val 4641"/>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84203-26C0-4F86-A015-574CA099AEB5}">
      <dsp:nvSpPr>
        <dsp:cNvPr id="0" name=""/>
        <dsp:cNvSpPr/>
      </dsp:nvSpPr>
      <dsp:spPr>
        <a:xfrm>
          <a:off x="801618" y="561109"/>
          <a:ext cx="3741018" cy="3741018"/>
        </a:xfrm>
        <a:prstGeom prst="blockArc">
          <a:avLst>
            <a:gd name="adj1" fmla="val 16200000"/>
            <a:gd name="adj2" fmla="val 2052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560CC-F460-4AA4-BCCB-DED893941FAD}">
      <dsp:nvSpPr>
        <dsp:cNvPr id="0" name=""/>
        <dsp:cNvSpPr/>
      </dsp:nvSpPr>
      <dsp:spPr>
        <a:xfrm>
          <a:off x="1810992" y="1570483"/>
          <a:ext cx="1722269" cy="172226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YHCPCN</a:t>
          </a:r>
        </a:p>
        <a:p>
          <a:pPr marL="0" lvl="0" indent="0" algn="ctr" defTabSz="1200150">
            <a:lnSpc>
              <a:spcPct val="90000"/>
            </a:lnSpc>
            <a:spcBef>
              <a:spcPct val="0"/>
            </a:spcBef>
            <a:spcAft>
              <a:spcPct val="35000"/>
            </a:spcAft>
            <a:buNone/>
          </a:pPr>
          <a:r>
            <a:rPr lang="en-GB" sz="2700" kern="1200" dirty="0"/>
            <a:t>Strategy</a:t>
          </a:r>
          <a:endParaRPr lang="en-US" sz="2700" kern="1200" dirty="0"/>
        </a:p>
      </dsp:txBody>
      <dsp:txXfrm>
        <a:off x="2063212" y="1822703"/>
        <a:ext cx="1217829" cy="1217829"/>
      </dsp:txXfrm>
    </dsp:sp>
    <dsp:sp modelId="{DB70D6EA-67DE-4B49-A1F1-EA4B9B8091CF}">
      <dsp:nvSpPr>
        <dsp:cNvPr id="0" name=""/>
        <dsp:cNvSpPr/>
      </dsp:nvSpPr>
      <dsp:spPr>
        <a:xfrm>
          <a:off x="2069333" y="1716"/>
          <a:ext cx="1205588" cy="12055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24/7 Care and Advice</a:t>
          </a:r>
          <a:endParaRPr lang="en-US" sz="1400" kern="1200" dirty="0"/>
        </a:p>
      </dsp:txBody>
      <dsp:txXfrm>
        <a:off x="2245887" y="178270"/>
        <a:ext cx="852480" cy="852480"/>
      </dsp:txXfrm>
    </dsp:sp>
    <dsp:sp modelId="{721CEA4A-B88C-47BC-8174-AE3C0AF2235A}">
      <dsp:nvSpPr>
        <dsp:cNvPr id="0" name=""/>
        <dsp:cNvSpPr/>
      </dsp:nvSpPr>
      <dsp:spPr>
        <a:xfrm>
          <a:off x="3807015" y="1264216"/>
          <a:ext cx="1205588" cy="1205588"/>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Regional</a:t>
          </a:r>
          <a:r>
            <a:rPr lang="en-GB" sz="1400" kern="1200" baseline="0" dirty="0"/>
            <a:t> database</a:t>
          </a:r>
          <a:endParaRPr lang="en-US" sz="1400" kern="1200" dirty="0"/>
        </a:p>
      </dsp:txBody>
      <dsp:txXfrm>
        <a:off x="3983569" y="1440770"/>
        <a:ext cx="852480" cy="852480"/>
      </dsp:txXfrm>
    </dsp:sp>
    <dsp:sp modelId="{55D152D9-CFC3-40D6-9F62-94730C2EB94B}">
      <dsp:nvSpPr>
        <dsp:cNvPr id="0" name=""/>
        <dsp:cNvSpPr/>
      </dsp:nvSpPr>
      <dsp:spPr>
        <a:xfrm>
          <a:off x="3143280" y="3306985"/>
          <a:ext cx="1205588" cy="120558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MCN</a:t>
          </a:r>
          <a:endParaRPr lang="en-US" sz="1400" kern="1200" dirty="0"/>
        </a:p>
      </dsp:txBody>
      <dsp:txXfrm>
        <a:off x="3319834" y="3483539"/>
        <a:ext cx="852480" cy="852480"/>
      </dsp:txXfrm>
    </dsp:sp>
    <dsp:sp modelId="{B0065F2A-9386-4597-A5FB-8586CE8F8924}">
      <dsp:nvSpPr>
        <dsp:cNvPr id="0" name=""/>
        <dsp:cNvSpPr/>
      </dsp:nvSpPr>
      <dsp:spPr>
        <a:xfrm>
          <a:off x="995386" y="3306985"/>
          <a:ext cx="1205588" cy="1205588"/>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NICE Guidelines</a:t>
          </a:r>
          <a:endParaRPr lang="en-US" sz="1400" kern="1200" dirty="0"/>
        </a:p>
      </dsp:txBody>
      <dsp:txXfrm>
        <a:off x="1171940" y="3483539"/>
        <a:ext cx="852480" cy="852480"/>
      </dsp:txXfrm>
    </dsp:sp>
    <dsp:sp modelId="{DB80E6FE-99FA-45DF-9ABE-F612F9323836}">
      <dsp:nvSpPr>
        <dsp:cNvPr id="0" name=""/>
        <dsp:cNvSpPr/>
      </dsp:nvSpPr>
      <dsp:spPr>
        <a:xfrm>
          <a:off x="331650" y="1264216"/>
          <a:ext cx="1205588" cy="1205588"/>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Training and WF Dev</a:t>
          </a:r>
          <a:endParaRPr lang="en-US" sz="1400" kern="1200" dirty="0"/>
        </a:p>
      </dsp:txBody>
      <dsp:txXfrm>
        <a:off x="508204" y="1440770"/>
        <a:ext cx="852480" cy="85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6104C-74B9-4E8E-9F1E-3B342C34A0D9}">
      <dsp:nvSpPr>
        <dsp:cNvPr id="0" name=""/>
        <dsp:cNvSpPr/>
      </dsp:nvSpPr>
      <dsp:spPr>
        <a:xfrm>
          <a:off x="1593667" y="561015"/>
          <a:ext cx="3739763" cy="3739763"/>
        </a:xfrm>
        <a:prstGeom prst="blockArc">
          <a:avLst>
            <a:gd name="adj1" fmla="val 11880000"/>
            <a:gd name="adj2" fmla="val 16200000"/>
            <a:gd name="adj3" fmla="val 464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7A0F28-3D81-4B91-BF27-E3344DD8CD71}">
      <dsp:nvSpPr>
        <dsp:cNvPr id="0" name=""/>
        <dsp:cNvSpPr/>
      </dsp:nvSpPr>
      <dsp:spPr>
        <a:xfrm>
          <a:off x="1593667" y="561015"/>
          <a:ext cx="3739763" cy="3739763"/>
        </a:xfrm>
        <a:prstGeom prst="blockArc">
          <a:avLst>
            <a:gd name="adj1" fmla="val 7560000"/>
            <a:gd name="adj2" fmla="val 11880000"/>
            <a:gd name="adj3" fmla="val 464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662C2-D2F2-400A-B4B5-7A7A38F43B81}">
      <dsp:nvSpPr>
        <dsp:cNvPr id="0" name=""/>
        <dsp:cNvSpPr/>
      </dsp:nvSpPr>
      <dsp:spPr>
        <a:xfrm>
          <a:off x="1637181" y="593630"/>
          <a:ext cx="3739763" cy="3739763"/>
        </a:xfrm>
        <a:prstGeom prst="blockArc">
          <a:avLst>
            <a:gd name="adj1" fmla="val 3240755"/>
            <a:gd name="adj2" fmla="val 7662354"/>
            <a:gd name="adj3" fmla="val 464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F17F08-4D80-49B5-B0F5-88D233B0E9A2}">
      <dsp:nvSpPr>
        <dsp:cNvPr id="0" name=""/>
        <dsp:cNvSpPr/>
      </dsp:nvSpPr>
      <dsp:spPr>
        <a:xfrm>
          <a:off x="1611337" y="612747"/>
          <a:ext cx="3739763" cy="3739763"/>
        </a:xfrm>
        <a:prstGeom prst="blockArc">
          <a:avLst>
            <a:gd name="adj1" fmla="val 20417105"/>
            <a:gd name="adj2" fmla="val 3180250"/>
            <a:gd name="adj3" fmla="val 464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84203-26C0-4F86-A015-574CA099AEB5}">
      <dsp:nvSpPr>
        <dsp:cNvPr id="0" name=""/>
        <dsp:cNvSpPr/>
      </dsp:nvSpPr>
      <dsp:spPr>
        <a:xfrm>
          <a:off x="1593667" y="561015"/>
          <a:ext cx="3739763" cy="3739763"/>
        </a:xfrm>
        <a:prstGeom prst="blockArc">
          <a:avLst>
            <a:gd name="adj1" fmla="val 16200000"/>
            <a:gd name="adj2" fmla="val 2052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560CC-F460-4AA4-BCCB-DED893941FAD}">
      <dsp:nvSpPr>
        <dsp:cNvPr id="0" name=""/>
        <dsp:cNvSpPr/>
      </dsp:nvSpPr>
      <dsp:spPr>
        <a:xfrm>
          <a:off x="2602735" y="1570083"/>
          <a:ext cx="1721627" cy="17216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MCN</a:t>
          </a:r>
          <a:endParaRPr lang="en-US" sz="4200" kern="1200" dirty="0"/>
        </a:p>
      </dsp:txBody>
      <dsp:txXfrm>
        <a:off x="2854861" y="1822209"/>
        <a:ext cx="1217375" cy="1217375"/>
      </dsp:txXfrm>
    </dsp:sp>
    <dsp:sp modelId="{DB70D6EA-67DE-4B49-A1F1-EA4B9B8091CF}">
      <dsp:nvSpPr>
        <dsp:cNvPr id="0" name=""/>
        <dsp:cNvSpPr/>
      </dsp:nvSpPr>
      <dsp:spPr>
        <a:xfrm>
          <a:off x="2860979" y="1830"/>
          <a:ext cx="1205139" cy="12051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24/7 Care and Advice</a:t>
          </a:r>
          <a:endParaRPr lang="en-US" sz="1200" kern="1200" dirty="0"/>
        </a:p>
      </dsp:txBody>
      <dsp:txXfrm>
        <a:off x="3037468" y="178319"/>
        <a:ext cx="852161" cy="852161"/>
      </dsp:txXfrm>
    </dsp:sp>
    <dsp:sp modelId="{721CEA4A-B88C-47BC-8174-AE3C0AF2235A}">
      <dsp:nvSpPr>
        <dsp:cNvPr id="0" name=""/>
        <dsp:cNvSpPr/>
      </dsp:nvSpPr>
      <dsp:spPr>
        <a:xfrm>
          <a:off x="4598081" y="1263908"/>
          <a:ext cx="1205139" cy="1205139"/>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Shared digital record (ACP)</a:t>
          </a:r>
          <a:endParaRPr lang="en-US" sz="1200" kern="1200" dirty="0"/>
        </a:p>
      </dsp:txBody>
      <dsp:txXfrm>
        <a:off x="4774570" y="1440397"/>
        <a:ext cx="852161" cy="852161"/>
      </dsp:txXfrm>
    </dsp:sp>
    <dsp:sp modelId="{55D152D9-CFC3-40D6-9F62-94730C2EB94B}">
      <dsp:nvSpPr>
        <dsp:cNvPr id="0" name=""/>
        <dsp:cNvSpPr/>
      </dsp:nvSpPr>
      <dsp:spPr>
        <a:xfrm>
          <a:off x="3977756" y="3338844"/>
          <a:ext cx="1205139" cy="1205139"/>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Joint commissioning  of CPC services</a:t>
          </a:r>
          <a:endParaRPr lang="en-US" sz="1200" kern="1200" dirty="0"/>
        </a:p>
      </dsp:txBody>
      <dsp:txXfrm>
        <a:off x="4154245" y="3515333"/>
        <a:ext cx="852161" cy="852161"/>
      </dsp:txXfrm>
    </dsp:sp>
    <dsp:sp modelId="{B0065F2A-9386-4597-A5FB-8586CE8F8924}">
      <dsp:nvSpPr>
        <dsp:cNvPr id="0" name=""/>
        <dsp:cNvSpPr/>
      </dsp:nvSpPr>
      <dsp:spPr>
        <a:xfrm>
          <a:off x="1787392" y="3305994"/>
          <a:ext cx="1205139" cy="1205139"/>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Based on NICE Guidelines</a:t>
          </a:r>
          <a:endParaRPr lang="en-US" sz="1200" kern="1200" dirty="0"/>
        </a:p>
      </dsp:txBody>
      <dsp:txXfrm>
        <a:off x="1963881" y="3482483"/>
        <a:ext cx="852161" cy="852161"/>
      </dsp:txXfrm>
    </dsp:sp>
    <dsp:sp modelId="{DB80E6FE-99FA-45DF-9ABE-F612F9323836}">
      <dsp:nvSpPr>
        <dsp:cNvPr id="0" name=""/>
        <dsp:cNvSpPr/>
      </dsp:nvSpPr>
      <dsp:spPr>
        <a:xfrm>
          <a:off x="1123878" y="1263908"/>
          <a:ext cx="1205139" cy="120513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Share</a:t>
          </a:r>
          <a:r>
            <a:rPr lang="en-GB" sz="1200" kern="1200" baseline="0" dirty="0"/>
            <a:t> Best Practice</a:t>
          </a:r>
          <a:endParaRPr lang="en-US" sz="1200" kern="1200" dirty="0"/>
        </a:p>
      </dsp:txBody>
      <dsp:txXfrm>
        <a:off x="1300367" y="1440397"/>
        <a:ext cx="852161" cy="852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240D9-F1FC-274A-92AA-63B770B649EC}">
      <dsp:nvSpPr>
        <dsp:cNvPr id="0" name=""/>
        <dsp:cNvSpPr/>
      </dsp:nvSpPr>
      <dsp:spPr>
        <a:xfrm>
          <a:off x="3080" y="226340"/>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How to release doctors from jobs with different trusts and hospices to participate in on call system</a:t>
          </a:r>
        </a:p>
      </dsp:txBody>
      <dsp:txXfrm>
        <a:off x="3080" y="226340"/>
        <a:ext cx="2444055" cy="1466433"/>
      </dsp:txXfrm>
    </dsp:sp>
    <dsp:sp modelId="{C2AC608F-B365-0047-8582-AF12F0D9E4C5}">
      <dsp:nvSpPr>
        <dsp:cNvPr id="0" name=""/>
        <dsp:cNvSpPr/>
      </dsp:nvSpPr>
      <dsp:spPr>
        <a:xfrm>
          <a:off x="2691541" y="226340"/>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Shortage of adequately trained staff</a:t>
          </a:r>
        </a:p>
      </dsp:txBody>
      <dsp:txXfrm>
        <a:off x="2691541" y="226340"/>
        <a:ext cx="2444055" cy="1466433"/>
      </dsp:txXfrm>
    </dsp:sp>
    <dsp:sp modelId="{B33EB9C8-143D-A947-89E7-3BBDB0F66F7B}">
      <dsp:nvSpPr>
        <dsp:cNvPr id="0" name=""/>
        <dsp:cNvSpPr/>
      </dsp:nvSpPr>
      <dsp:spPr>
        <a:xfrm>
          <a:off x="5380002" y="226340"/>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How to have one governance structure? </a:t>
          </a:r>
        </a:p>
      </dsp:txBody>
      <dsp:txXfrm>
        <a:off x="5380002" y="226340"/>
        <a:ext cx="2444055" cy="1466433"/>
      </dsp:txXfrm>
    </dsp:sp>
    <dsp:sp modelId="{771FCBDE-8FD6-6D49-A1EE-F65EA2C18816}">
      <dsp:nvSpPr>
        <dsp:cNvPr id="0" name=""/>
        <dsp:cNvSpPr/>
      </dsp:nvSpPr>
      <dsp:spPr>
        <a:xfrm>
          <a:off x="8068463" y="226340"/>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Data sharing agreement</a:t>
          </a:r>
        </a:p>
      </dsp:txBody>
      <dsp:txXfrm>
        <a:off x="8068463" y="226340"/>
        <a:ext cx="2444055" cy="1466433"/>
      </dsp:txXfrm>
    </dsp:sp>
    <dsp:sp modelId="{153C84AA-6770-AA4C-B855-64388E287F9E}">
      <dsp:nvSpPr>
        <dsp:cNvPr id="0" name=""/>
        <dsp:cNvSpPr/>
      </dsp:nvSpPr>
      <dsp:spPr>
        <a:xfrm>
          <a:off x="1347311" y="1937179"/>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Need honorary contracts, admin costs, coordination of service, consider travel costs and practicalities of equipment, medical indemnity</a:t>
          </a:r>
        </a:p>
      </dsp:txBody>
      <dsp:txXfrm>
        <a:off x="1347311" y="1937179"/>
        <a:ext cx="2444055" cy="1466433"/>
      </dsp:txXfrm>
    </dsp:sp>
    <dsp:sp modelId="{78A5867E-3ADD-EA4F-9B93-482EAB19B0B9}">
      <dsp:nvSpPr>
        <dsp:cNvPr id="0" name=""/>
        <dsp:cNvSpPr/>
      </dsp:nvSpPr>
      <dsp:spPr>
        <a:xfrm>
          <a:off x="4035772" y="1937179"/>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Must have advance care plans at a minimum and good communication</a:t>
          </a:r>
        </a:p>
      </dsp:txBody>
      <dsp:txXfrm>
        <a:off x="4035772" y="1937179"/>
        <a:ext cx="2444055" cy="1466433"/>
      </dsp:txXfrm>
    </dsp:sp>
    <dsp:sp modelId="{1227411E-99B3-2343-82C5-07AF647BD957}">
      <dsp:nvSpPr>
        <dsp:cNvPr id="0" name=""/>
        <dsp:cNvSpPr/>
      </dsp:nvSpPr>
      <dsp:spPr>
        <a:xfrm>
          <a:off x="6724233" y="1937179"/>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Lone working issues in palliative care</a:t>
          </a:r>
        </a:p>
      </dsp:txBody>
      <dsp:txXfrm>
        <a:off x="6724233" y="1937179"/>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7D74-4C0E-9A4F-BC96-879A269BAE67}">
      <dsp:nvSpPr>
        <dsp:cNvPr id="0" name=""/>
        <dsp:cNvSpPr/>
      </dsp:nvSpPr>
      <dsp:spPr>
        <a:xfrm>
          <a:off x="709597" y="2115"/>
          <a:ext cx="2115442" cy="12692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Progress slow &amp; high expectations of what can be accessed</a:t>
          </a:r>
        </a:p>
      </dsp:txBody>
      <dsp:txXfrm>
        <a:off x="709597" y="2115"/>
        <a:ext cx="2115442" cy="1269265"/>
      </dsp:txXfrm>
    </dsp:sp>
    <dsp:sp modelId="{81FBCBC8-1CE2-1444-9E10-10EEF6B91AA9}">
      <dsp:nvSpPr>
        <dsp:cNvPr id="0" name=""/>
        <dsp:cNvSpPr/>
      </dsp:nvSpPr>
      <dsp:spPr>
        <a:xfrm>
          <a:off x="3036584" y="2115"/>
          <a:ext cx="2115442" cy="12692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Individual organisations do not collect all the data for CSDS </a:t>
          </a:r>
        </a:p>
      </dsp:txBody>
      <dsp:txXfrm>
        <a:off x="3036584" y="2115"/>
        <a:ext cx="2115442" cy="1269265"/>
      </dsp:txXfrm>
    </dsp:sp>
    <dsp:sp modelId="{4EC19B4F-E3B5-5148-BE68-4617E8B261A8}">
      <dsp:nvSpPr>
        <dsp:cNvPr id="0" name=""/>
        <dsp:cNvSpPr/>
      </dsp:nvSpPr>
      <dsp:spPr>
        <a:xfrm>
          <a:off x="5363572" y="2115"/>
          <a:ext cx="2115442" cy="12692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The work required to collect the CSDS is great </a:t>
          </a:r>
        </a:p>
      </dsp:txBody>
      <dsp:txXfrm>
        <a:off x="5363572" y="2115"/>
        <a:ext cx="2115442" cy="1269265"/>
      </dsp:txXfrm>
    </dsp:sp>
    <dsp:sp modelId="{2C1C25F2-0861-9345-9DCD-74BC19D10EBC}">
      <dsp:nvSpPr>
        <dsp:cNvPr id="0" name=""/>
        <dsp:cNvSpPr/>
      </dsp:nvSpPr>
      <dsp:spPr>
        <a:xfrm>
          <a:off x="7690559" y="2115"/>
          <a:ext cx="2115442" cy="12692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Data available is inconsistent and in different formats</a:t>
          </a:r>
        </a:p>
      </dsp:txBody>
      <dsp:txXfrm>
        <a:off x="7690559" y="2115"/>
        <a:ext cx="2115442" cy="1269265"/>
      </dsp:txXfrm>
    </dsp:sp>
    <dsp:sp modelId="{E64A89BB-0E77-7F4F-844E-A654695C2328}">
      <dsp:nvSpPr>
        <dsp:cNvPr id="0" name=""/>
        <dsp:cNvSpPr/>
      </dsp:nvSpPr>
      <dsp:spPr>
        <a:xfrm>
          <a:off x="709597" y="1482925"/>
          <a:ext cx="2115442" cy="12692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Organisations are reluctant to share some of the data that is available</a:t>
          </a:r>
        </a:p>
      </dsp:txBody>
      <dsp:txXfrm>
        <a:off x="709597" y="1482925"/>
        <a:ext cx="2115442" cy="1269265"/>
      </dsp:txXfrm>
    </dsp:sp>
    <dsp:sp modelId="{03DA75EC-E37D-E842-BE1D-F350347006CB}">
      <dsp:nvSpPr>
        <dsp:cNvPr id="0" name=""/>
        <dsp:cNvSpPr/>
      </dsp:nvSpPr>
      <dsp:spPr>
        <a:xfrm>
          <a:off x="3036584" y="1482925"/>
          <a:ext cx="2115442" cy="12692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£25M funding for hospices was excellent but lost the carrot for hospices to submit data to CSDS</a:t>
          </a:r>
        </a:p>
      </dsp:txBody>
      <dsp:txXfrm>
        <a:off x="3036584" y="1482925"/>
        <a:ext cx="2115442" cy="1269265"/>
      </dsp:txXfrm>
    </dsp:sp>
    <dsp:sp modelId="{6B24D406-615E-8A4B-BF44-596F0A9635AA}">
      <dsp:nvSpPr>
        <dsp:cNvPr id="0" name=""/>
        <dsp:cNvSpPr/>
      </dsp:nvSpPr>
      <dsp:spPr>
        <a:xfrm>
          <a:off x="5363572" y="1482925"/>
          <a:ext cx="2115442" cy="12692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Key data to be collected still needs clarified</a:t>
          </a:r>
        </a:p>
      </dsp:txBody>
      <dsp:txXfrm>
        <a:off x="5363572" y="1482925"/>
        <a:ext cx="2115442" cy="1269265"/>
      </dsp:txXfrm>
    </dsp:sp>
    <dsp:sp modelId="{750F6637-B2E5-154F-9F16-4A4C29FC3F02}">
      <dsp:nvSpPr>
        <dsp:cNvPr id="0" name=""/>
        <dsp:cNvSpPr/>
      </dsp:nvSpPr>
      <dsp:spPr>
        <a:xfrm>
          <a:off x="7690559" y="1482925"/>
          <a:ext cx="2115442" cy="12692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SNO-MED codes for children’s palliative cares yet to be agreed</a:t>
          </a:r>
        </a:p>
      </dsp:txBody>
      <dsp:txXfrm>
        <a:off x="7690559" y="1482925"/>
        <a:ext cx="2115442" cy="1269265"/>
      </dsp:txXfrm>
    </dsp:sp>
    <dsp:sp modelId="{D7F565D3-32FA-5046-90B0-49C1C60132A5}">
      <dsp:nvSpPr>
        <dsp:cNvPr id="0" name=""/>
        <dsp:cNvSpPr/>
      </dsp:nvSpPr>
      <dsp:spPr>
        <a:xfrm>
          <a:off x="3036584" y="2963735"/>
          <a:ext cx="2115442" cy="12692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Resources implications for the hospices are big issue at present</a:t>
          </a:r>
        </a:p>
      </dsp:txBody>
      <dsp:txXfrm>
        <a:off x="3036584" y="2963735"/>
        <a:ext cx="2115442" cy="1269265"/>
      </dsp:txXfrm>
    </dsp:sp>
    <dsp:sp modelId="{CC7E3330-D80B-E344-8E1B-6629457F6E01}">
      <dsp:nvSpPr>
        <dsp:cNvPr id="0" name=""/>
        <dsp:cNvSpPr/>
      </dsp:nvSpPr>
      <dsp:spPr>
        <a:xfrm>
          <a:off x="5363572" y="2963735"/>
          <a:ext cx="2115442" cy="12692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More meetings next week with NHS Digital</a:t>
          </a:r>
        </a:p>
      </dsp:txBody>
      <dsp:txXfrm>
        <a:off x="5363572" y="2963735"/>
        <a:ext cx="2115442" cy="12692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D45742A-6D62-44D6-9F88-3F78E6299424}" type="datetimeFigureOut">
              <a:rPr lang="en-GB" smtClean="0"/>
              <a:pPr/>
              <a:t>23/07/2019</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BA80537-248A-462A-A920-7498D7E6EF55}" type="slidenum">
              <a:rPr lang="en-GB" smtClean="0"/>
              <a:pPr/>
              <a:t>‹#›</a:t>
            </a:fld>
            <a:endParaRPr lang="en-GB"/>
          </a:p>
        </p:txBody>
      </p:sp>
    </p:spTree>
    <p:extLst>
      <p:ext uri="{BB962C8B-B14F-4D97-AF65-F5344CB8AC3E}">
        <p14:creationId xmlns:p14="http://schemas.microsoft.com/office/powerpoint/2010/main" val="2150118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77303EB-6551-428D-9203-A3DC29378FAA}" type="datetimeFigureOut">
              <a:rPr lang="en-US" smtClean="0"/>
              <a:pPr/>
              <a:t>7/23/2019</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E3E710E-FF55-4D58-BEF6-5D66DAD6BD2B}" type="slidenum">
              <a:rPr lang="en-US" smtClean="0"/>
              <a:pPr/>
              <a:t>‹#›</a:t>
            </a:fld>
            <a:endParaRPr lang="en-US"/>
          </a:p>
        </p:txBody>
      </p:sp>
    </p:spTree>
    <p:extLst>
      <p:ext uri="{BB962C8B-B14F-4D97-AF65-F5344CB8AC3E}">
        <p14:creationId xmlns:p14="http://schemas.microsoft.com/office/powerpoint/2010/main" val="213533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1</a:t>
            </a:fld>
            <a:endParaRPr lang="en-US" dirty="0"/>
          </a:p>
        </p:txBody>
      </p:sp>
    </p:spTree>
    <p:extLst>
      <p:ext uri="{BB962C8B-B14F-4D97-AF65-F5344CB8AC3E}">
        <p14:creationId xmlns:p14="http://schemas.microsoft.com/office/powerpoint/2010/main" val="347499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25</a:t>
            </a:fld>
            <a:endParaRPr lang="en-US"/>
          </a:p>
        </p:txBody>
      </p:sp>
    </p:spTree>
    <p:extLst>
      <p:ext uri="{BB962C8B-B14F-4D97-AF65-F5344CB8AC3E}">
        <p14:creationId xmlns:p14="http://schemas.microsoft.com/office/powerpoint/2010/main" val="281252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E710E-FF55-4D58-BEF6-5D66DAD6BD2B}" type="slidenum">
              <a:rPr lang="en-US" smtClean="0"/>
              <a:pPr/>
              <a:t>34</a:t>
            </a:fld>
            <a:endParaRPr lang="en-US"/>
          </a:p>
        </p:txBody>
      </p:sp>
    </p:spTree>
    <p:extLst>
      <p:ext uri="{BB962C8B-B14F-4D97-AF65-F5344CB8AC3E}">
        <p14:creationId xmlns:p14="http://schemas.microsoft.com/office/powerpoint/2010/main" val="11963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E710E-FF55-4D58-BEF6-5D66DAD6BD2B}" type="slidenum">
              <a:rPr lang="en-US" smtClean="0"/>
              <a:pPr/>
              <a:t>35</a:t>
            </a:fld>
            <a:endParaRPr lang="en-US"/>
          </a:p>
        </p:txBody>
      </p:sp>
    </p:spTree>
    <p:extLst>
      <p:ext uri="{BB962C8B-B14F-4D97-AF65-F5344CB8AC3E}">
        <p14:creationId xmlns:p14="http://schemas.microsoft.com/office/powerpoint/2010/main" val="206857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42</a:t>
            </a:fld>
            <a:endParaRPr lang="en-US"/>
          </a:p>
        </p:txBody>
      </p:sp>
    </p:spTree>
    <p:extLst>
      <p:ext uri="{BB962C8B-B14F-4D97-AF65-F5344CB8AC3E}">
        <p14:creationId xmlns:p14="http://schemas.microsoft.com/office/powerpoint/2010/main" val="280911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E710E-FF55-4D58-BEF6-5D66DAD6BD2B}" type="slidenum">
              <a:rPr lang="en-US" smtClean="0"/>
              <a:pPr/>
              <a:t>44</a:t>
            </a:fld>
            <a:endParaRPr lang="en-US"/>
          </a:p>
        </p:txBody>
      </p:sp>
    </p:spTree>
    <p:extLst>
      <p:ext uri="{BB962C8B-B14F-4D97-AF65-F5344CB8AC3E}">
        <p14:creationId xmlns:p14="http://schemas.microsoft.com/office/powerpoint/2010/main" val="333446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4</a:t>
            </a:fld>
            <a:endParaRPr lang="en-US"/>
          </a:p>
        </p:txBody>
      </p:sp>
    </p:spTree>
    <p:extLst>
      <p:ext uri="{BB962C8B-B14F-4D97-AF65-F5344CB8AC3E}">
        <p14:creationId xmlns:p14="http://schemas.microsoft.com/office/powerpoint/2010/main" val="161467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5</a:t>
            </a:fld>
            <a:endParaRPr lang="en-US"/>
          </a:p>
        </p:txBody>
      </p:sp>
    </p:spTree>
    <p:extLst>
      <p:ext uri="{BB962C8B-B14F-4D97-AF65-F5344CB8AC3E}">
        <p14:creationId xmlns:p14="http://schemas.microsoft.com/office/powerpoint/2010/main" val="236190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6</a:t>
            </a:fld>
            <a:endParaRPr lang="en-US"/>
          </a:p>
        </p:txBody>
      </p:sp>
    </p:spTree>
    <p:extLst>
      <p:ext uri="{BB962C8B-B14F-4D97-AF65-F5344CB8AC3E}">
        <p14:creationId xmlns:p14="http://schemas.microsoft.com/office/powerpoint/2010/main" val="282241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7</a:t>
            </a:fld>
            <a:endParaRPr lang="en-US"/>
          </a:p>
        </p:txBody>
      </p:sp>
    </p:spTree>
    <p:extLst>
      <p:ext uri="{BB962C8B-B14F-4D97-AF65-F5344CB8AC3E}">
        <p14:creationId xmlns:p14="http://schemas.microsoft.com/office/powerpoint/2010/main" val="161115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8</a:t>
            </a:fld>
            <a:endParaRPr lang="en-US"/>
          </a:p>
        </p:txBody>
      </p:sp>
    </p:spTree>
    <p:extLst>
      <p:ext uri="{BB962C8B-B14F-4D97-AF65-F5344CB8AC3E}">
        <p14:creationId xmlns:p14="http://schemas.microsoft.com/office/powerpoint/2010/main" val="421146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9</a:t>
            </a:fld>
            <a:endParaRPr lang="en-US"/>
          </a:p>
        </p:txBody>
      </p:sp>
    </p:spTree>
    <p:extLst>
      <p:ext uri="{BB962C8B-B14F-4D97-AF65-F5344CB8AC3E}">
        <p14:creationId xmlns:p14="http://schemas.microsoft.com/office/powerpoint/2010/main" val="311889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E710E-FF55-4D58-BEF6-5D66DAD6BD2B}" type="slidenum">
              <a:rPr lang="en-US" smtClean="0"/>
              <a:pPr/>
              <a:t>13</a:t>
            </a:fld>
            <a:endParaRPr lang="en-US"/>
          </a:p>
        </p:txBody>
      </p:sp>
    </p:spTree>
    <p:extLst>
      <p:ext uri="{BB962C8B-B14F-4D97-AF65-F5344CB8AC3E}">
        <p14:creationId xmlns:p14="http://schemas.microsoft.com/office/powerpoint/2010/main" val="123230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E710E-FF55-4D58-BEF6-5D66DAD6BD2B}" type="slidenum">
              <a:rPr lang="en-US" smtClean="0"/>
              <a:pPr/>
              <a:t>23</a:t>
            </a:fld>
            <a:endParaRPr lang="en-US"/>
          </a:p>
        </p:txBody>
      </p:sp>
    </p:spTree>
    <p:extLst>
      <p:ext uri="{BB962C8B-B14F-4D97-AF65-F5344CB8AC3E}">
        <p14:creationId xmlns:p14="http://schemas.microsoft.com/office/powerpoint/2010/main" val="160254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97298"/>
            <a:ext cx="9144000" cy="1689074"/>
          </a:xfrm>
        </p:spPr>
        <p:txBody>
          <a:bodyPr anchor="b">
            <a:normAutofit/>
          </a:bodyPr>
          <a:lstStyle>
            <a:lvl1pPr algn="ctr">
              <a:defRPr sz="4800">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524000" y="3986372"/>
            <a:ext cx="9144000" cy="1271427"/>
          </a:xfrm>
        </p:spPr>
        <p:txBody>
          <a:bodyPr/>
          <a:lstStyle>
            <a:lvl1pPr marL="0" indent="0" algn="ctr">
              <a:buNone/>
              <a:defRPr sz="2400">
                <a:solidFill>
                  <a:srgbClr val="57585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8600C-37CA-4D41-98BE-272876081CF4}"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274" y="502783"/>
            <a:ext cx="6213452" cy="1734059"/>
          </a:xfrm>
          <a:prstGeom prst="rect">
            <a:avLst/>
          </a:prstGeom>
        </p:spPr>
      </p:pic>
    </p:spTree>
    <p:extLst>
      <p:ext uri="{BB962C8B-B14F-4D97-AF65-F5344CB8AC3E}">
        <p14:creationId xmlns:p14="http://schemas.microsoft.com/office/powerpoint/2010/main" val="42239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1325563"/>
          </a:xfrm>
        </p:spPr>
        <p:txBody>
          <a:bodyPr/>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1825625"/>
            <a:ext cx="10515600" cy="3719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8600C-37CA-4D41-98BE-272876081CF4}"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40774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180293"/>
          </a:xfrm>
        </p:spPr>
        <p:txBody>
          <a:bodyPr vert="eaVert"/>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180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8600C-37CA-4D41-98BE-272876081CF4}"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48392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1325563"/>
          </a:xfrm>
        </p:spPr>
        <p:txBody>
          <a:bodyPr/>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838200" y="1825625"/>
            <a:ext cx="10515600" cy="3629953"/>
          </a:xfrm>
        </p:spPr>
        <p:txBody>
          <a:bodyPr/>
          <a:lstStyle>
            <a:lvl1pPr>
              <a:defRPr>
                <a:solidFill>
                  <a:srgbClr val="57585A"/>
                </a:solidFill>
              </a:defRPr>
            </a:lvl1pPr>
            <a:lvl2pPr>
              <a:defRPr>
                <a:solidFill>
                  <a:srgbClr val="57585A"/>
                </a:solidFill>
              </a:defRPr>
            </a:lvl2pPr>
            <a:lvl3pPr>
              <a:defRPr>
                <a:solidFill>
                  <a:srgbClr val="57585A"/>
                </a:solidFill>
              </a:defRPr>
            </a:lvl3pPr>
            <a:lvl4pPr>
              <a:defRPr>
                <a:solidFill>
                  <a:srgbClr val="57585A"/>
                </a:solidFill>
              </a:defRPr>
            </a:lvl4pPr>
            <a:lvl5pPr>
              <a:defRPr>
                <a:solidFill>
                  <a:srgbClr val="57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8600C-37CA-4D41-98BE-272876081CF4}"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417580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247900"/>
          </a:xfrm>
        </p:spPr>
        <p:txBody>
          <a:bodyPr anchor="b">
            <a:normAutofit/>
          </a:bodyPr>
          <a:lstStyle>
            <a:lvl1pPr>
              <a:defRPr sz="5400">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831850" y="40452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8600C-37CA-4D41-98BE-272876081CF4}"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397409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1325563"/>
          </a:xfrm>
        </p:spPr>
        <p:txBody>
          <a:bodyPr/>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3719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719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8600C-37CA-4D41-98BE-272876081CF4}"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29131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313612" cy="1325563"/>
          </a:xfrm>
        </p:spPr>
        <p:txBody>
          <a:bodyPr/>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98600C-37CA-4D41-98BE-272876081CF4}"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364110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1325563"/>
          </a:xfrm>
        </p:spPr>
        <p:txBody>
          <a:bodyPr/>
          <a:lstStyle>
            <a:lvl1pPr>
              <a:defRPr>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98600C-37CA-4D41-98BE-272876081CF4}"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391000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98600C-37CA-4D41-98BE-272876081CF4}"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351661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5183188" y="1215342"/>
            <a:ext cx="6172200" cy="42299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3879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8600C-37CA-4D41-98BE-272876081CF4}"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spTree>
    <p:extLst>
      <p:ext uri="{BB962C8B-B14F-4D97-AF65-F5344CB8AC3E}">
        <p14:creationId xmlns:p14="http://schemas.microsoft.com/office/powerpoint/2010/main" val="252171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57585A"/>
                </a:solidFill>
                <a:latin typeface="Arial Rounded MT Bold" panose="020F07040305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75505-E708-4B7C-B449-04A84F8270D1}"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8600C-37CA-4D41-98BE-272876081CF4}"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128216"/>
            <a:ext cx="3478614" cy="970817"/>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3000" y="280616"/>
            <a:ext cx="3478614" cy="970817"/>
          </a:xfrm>
          <a:prstGeom prst="rect">
            <a:avLst/>
          </a:prstGeom>
        </p:spPr>
      </p:pic>
    </p:spTree>
    <p:extLst>
      <p:ext uri="{BB962C8B-B14F-4D97-AF65-F5344CB8AC3E}">
        <p14:creationId xmlns:p14="http://schemas.microsoft.com/office/powerpoint/2010/main" val="267773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75505-E708-4B7C-B449-04A84F8270D1}" type="datetimeFigureOut">
              <a:rPr lang="en-GB" smtClean="0"/>
              <a:pPr/>
              <a:t>23/07/2019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600C-37CA-4D41-98BE-272876081CF4}" type="slidenum">
              <a:rPr lang="en-GB" smtClean="0"/>
              <a:pPr/>
              <a:t>‹#›</a:t>
            </a:fld>
            <a:endParaRPr lang="en-GB"/>
          </a:p>
        </p:txBody>
      </p:sp>
      <p:sp>
        <p:nvSpPr>
          <p:cNvPr id="7" name="Wave 7"/>
          <p:cNvSpPr/>
          <p:nvPr userDrawn="1"/>
        </p:nvSpPr>
        <p:spPr>
          <a:xfrm>
            <a:off x="0" y="5707611"/>
            <a:ext cx="12192000" cy="1150389"/>
          </a:xfrm>
          <a:custGeom>
            <a:avLst/>
            <a:gdLst>
              <a:gd name="connsiteX0" fmla="*/ 0 w 12192000"/>
              <a:gd name="connsiteY0" fmla="*/ 144480 h 1155843"/>
              <a:gd name="connsiteX1" fmla="*/ 12192000 w 12192000"/>
              <a:gd name="connsiteY1" fmla="*/ 144480 h 1155843"/>
              <a:gd name="connsiteX2" fmla="*/ 12192000 w 12192000"/>
              <a:gd name="connsiteY2" fmla="*/ 1011363 h 1155843"/>
              <a:gd name="connsiteX3" fmla="*/ 0 w 12192000"/>
              <a:gd name="connsiteY3" fmla="*/ 1011363 h 1155843"/>
              <a:gd name="connsiteX4" fmla="*/ 0 w 12192000"/>
              <a:gd name="connsiteY4" fmla="*/ 144480 h 1155843"/>
              <a:gd name="connsiteX0" fmla="*/ 0 w 12192000"/>
              <a:gd name="connsiteY0" fmla="*/ 139027 h 1162777"/>
              <a:gd name="connsiteX1" fmla="*/ 12192000 w 12192000"/>
              <a:gd name="connsiteY1" fmla="*/ 139027 h 1162777"/>
              <a:gd name="connsiteX2" fmla="*/ 12192000 w 12192000"/>
              <a:gd name="connsiteY2" fmla="*/ 1005910 h 1162777"/>
              <a:gd name="connsiteX3" fmla="*/ 6824 w 12192000"/>
              <a:gd name="connsiteY3" fmla="*/ 1142388 h 1162777"/>
              <a:gd name="connsiteX4" fmla="*/ 0 w 12192000"/>
              <a:gd name="connsiteY4" fmla="*/ 139027 h 1162777"/>
              <a:gd name="connsiteX0" fmla="*/ 0 w 12192000"/>
              <a:gd name="connsiteY0" fmla="*/ 139027 h 1267123"/>
              <a:gd name="connsiteX1" fmla="*/ 12192000 w 12192000"/>
              <a:gd name="connsiteY1" fmla="*/ 139027 h 1267123"/>
              <a:gd name="connsiteX2" fmla="*/ 12192000 w 12192000"/>
              <a:gd name="connsiteY2" fmla="*/ 1005910 h 1267123"/>
              <a:gd name="connsiteX3" fmla="*/ 6824 w 12192000"/>
              <a:gd name="connsiteY3" fmla="*/ 1142388 h 1267123"/>
              <a:gd name="connsiteX4" fmla="*/ 0 w 12192000"/>
              <a:gd name="connsiteY4" fmla="*/ 139027 h 1267123"/>
              <a:gd name="connsiteX0" fmla="*/ 0 w 12192000"/>
              <a:gd name="connsiteY0" fmla="*/ 139027 h 1360155"/>
              <a:gd name="connsiteX1" fmla="*/ 12192000 w 12192000"/>
              <a:gd name="connsiteY1" fmla="*/ 139027 h 1360155"/>
              <a:gd name="connsiteX2" fmla="*/ 12192000 w 12192000"/>
              <a:gd name="connsiteY2" fmla="*/ 1142387 h 1360155"/>
              <a:gd name="connsiteX3" fmla="*/ 6824 w 12192000"/>
              <a:gd name="connsiteY3" fmla="*/ 1142388 h 1360155"/>
              <a:gd name="connsiteX4" fmla="*/ 0 w 12192000"/>
              <a:gd name="connsiteY4" fmla="*/ 139027 h 1360155"/>
              <a:gd name="connsiteX0" fmla="*/ 0 w 12192000"/>
              <a:gd name="connsiteY0" fmla="*/ 139027 h 1142388"/>
              <a:gd name="connsiteX1" fmla="*/ 12192000 w 12192000"/>
              <a:gd name="connsiteY1" fmla="*/ 139027 h 1142388"/>
              <a:gd name="connsiteX2" fmla="*/ 12192000 w 12192000"/>
              <a:gd name="connsiteY2" fmla="*/ 1142387 h 1142388"/>
              <a:gd name="connsiteX3" fmla="*/ 6824 w 12192000"/>
              <a:gd name="connsiteY3" fmla="*/ 1142388 h 1142388"/>
              <a:gd name="connsiteX4" fmla="*/ 0 w 12192000"/>
              <a:gd name="connsiteY4" fmla="*/ 139027 h 1142388"/>
              <a:gd name="connsiteX0" fmla="*/ 0 w 12192000"/>
              <a:gd name="connsiteY0" fmla="*/ 139027 h 1142388"/>
              <a:gd name="connsiteX1" fmla="*/ 12192000 w 12192000"/>
              <a:gd name="connsiteY1" fmla="*/ 139027 h 1142388"/>
              <a:gd name="connsiteX2" fmla="*/ 12192000 w 12192000"/>
              <a:gd name="connsiteY2" fmla="*/ 1142387 h 1142388"/>
              <a:gd name="connsiteX3" fmla="*/ 6824 w 12192000"/>
              <a:gd name="connsiteY3" fmla="*/ 1142388 h 1142388"/>
              <a:gd name="connsiteX4" fmla="*/ 0 w 12192000"/>
              <a:gd name="connsiteY4" fmla="*/ 139027 h 1142388"/>
              <a:gd name="connsiteX0" fmla="*/ 0 w 12192000"/>
              <a:gd name="connsiteY0" fmla="*/ 139027 h 1142388"/>
              <a:gd name="connsiteX1" fmla="*/ 12192000 w 12192000"/>
              <a:gd name="connsiteY1" fmla="*/ 139027 h 1142388"/>
              <a:gd name="connsiteX2" fmla="*/ 12192000 w 12192000"/>
              <a:gd name="connsiteY2" fmla="*/ 1142387 h 1142388"/>
              <a:gd name="connsiteX3" fmla="*/ 6824 w 12192000"/>
              <a:gd name="connsiteY3" fmla="*/ 1142388 h 1142388"/>
              <a:gd name="connsiteX4" fmla="*/ 0 w 12192000"/>
              <a:gd name="connsiteY4" fmla="*/ 139027 h 114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42388">
                <a:moveTo>
                  <a:pt x="0" y="139027"/>
                </a:moveTo>
                <a:cubicBezTo>
                  <a:pt x="4064000" y="-342574"/>
                  <a:pt x="8128000" y="620629"/>
                  <a:pt x="12192000" y="139027"/>
                </a:cubicBezTo>
                <a:lnTo>
                  <a:pt x="12192000" y="1142387"/>
                </a:lnTo>
                <a:lnTo>
                  <a:pt x="6824" y="1142388"/>
                </a:lnTo>
                <a:cubicBezTo>
                  <a:pt x="6824" y="853427"/>
                  <a:pt x="0" y="427988"/>
                  <a:pt x="0" y="139027"/>
                </a:cubicBezTo>
                <a:close/>
              </a:path>
            </a:pathLst>
          </a:custGeom>
          <a:gradFill flip="none" rotWithShape="1">
            <a:gsLst>
              <a:gs pos="20000">
                <a:srgbClr val="D06899"/>
              </a:gs>
              <a:gs pos="60000">
                <a:srgbClr val="4A8ECB"/>
              </a:gs>
              <a:gs pos="0">
                <a:srgbClr val="FBD39F"/>
              </a:gs>
              <a:gs pos="40000">
                <a:srgbClr val="9E8ABB"/>
              </a:gs>
              <a:gs pos="100000">
                <a:srgbClr val="EDE431"/>
              </a:gs>
              <a:gs pos="80000">
                <a:srgbClr val="C3D6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04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57585A"/>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hcpcn.org.uk/" TargetMode="Externa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5151"/>
            <a:ext cx="9144000" cy="1689074"/>
          </a:xfrm>
        </p:spPr>
        <p:txBody>
          <a:bodyPr>
            <a:normAutofit fontScale="90000"/>
          </a:bodyPr>
          <a:lstStyle/>
          <a:p>
            <a:r>
              <a:rPr lang="en-GB" dirty="0"/>
              <a:t>Yorkshire and Humber Managed Clinical Network</a:t>
            </a:r>
            <a:br>
              <a:rPr lang="en-GB" dirty="0"/>
            </a:br>
            <a:r>
              <a:rPr lang="en-GB" dirty="0"/>
              <a:t>Progress of NHSE Pilot</a:t>
            </a:r>
          </a:p>
        </p:txBody>
      </p:sp>
      <p:sp>
        <p:nvSpPr>
          <p:cNvPr id="3" name="Subtitle 2"/>
          <p:cNvSpPr>
            <a:spLocks noGrp="1"/>
          </p:cNvSpPr>
          <p:nvPr>
            <p:ph type="subTitle" idx="1"/>
          </p:nvPr>
        </p:nvSpPr>
        <p:spPr>
          <a:xfrm>
            <a:off x="1524000" y="4921320"/>
            <a:ext cx="9144000" cy="1271427"/>
          </a:xfrm>
        </p:spPr>
        <p:txBody>
          <a:bodyPr>
            <a:normAutofit/>
          </a:bodyPr>
          <a:lstStyle/>
          <a:p>
            <a:r>
              <a:rPr lang="en-GB" dirty="0"/>
              <a:t>Michelle Hills – Chair of the Clinical Group of the YHCPCN</a:t>
            </a:r>
          </a:p>
          <a:p>
            <a:r>
              <a:rPr lang="en-GB" dirty="0"/>
              <a:t>July 2019</a:t>
            </a:r>
          </a:p>
          <a:p>
            <a:endParaRPr lang="en-GB" dirty="0"/>
          </a:p>
        </p:txBody>
      </p:sp>
    </p:spTree>
    <p:extLst>
      <p:ext uri="{BB962C8B-B14F-4D97-AF65-F5344CB8AC3E}">
        <p14:creationId xmlns:p14="http://schemas.microsoft.com/office/powerpoint/2010/main" val="134175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YHCPCN Strategy</a:t>
            </a:r>
            <a:endParaRPr lang="en-US" dirty="0"/>
          </a:p>
        </p:txBody>
      </p:sp>
      <p:sp>
        <p:nvSpPr>
          <p:cNvPr id="5" name="TextBox 4"/>
          <p:cNvSpPr txBox="1"/>
          <p:nvPr/>
        </p:nvSpPr>
        <p:spPr>
          <a:xfrm>
            <a:off x="838200" y="1447800"/>
            <a:ext cx="8978900" cy="1569660"/>
          </a:xfrm>
          <a:prstGeom prst="rect">
            <a:avLst/>
          </a:prstGeom>
          <a:noFill/>
        </p:spPr>
        <p:txBody>
          <a:bodyPr wrap="square" rtlCol="0">
            <a:spAutoFit/>
          </a:bodyPr>
          <a:lstStyle/>
          <a:p>
            <a:r>
              <a:rPr lang="en-GB" sz="3200" dirty="0"/>
              <a:t>Closing the Gap in Children’s Palliative and End of Life Care: A Strategy for Yorkshire and Humber 2018-2023.</a:t>
            </a:r>
            <a:endParaRPr lang="en-US"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5799" y="2674711"/>
            <a:ext cx="4706602" cy="3042565"/>
          </a:xfrm>
        </p:spPr>
      </p:pic>
    </p:spTree>
    <p:extLst>
      <p:ext uri="{BB962C8B-B14F-4D97-AF65-F5344CB8AC3E}">
        <p14:creationId xmlns:p14="http://schemas.microsoft.com/office/powerpoint/2010/main" val="329115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YHCPCN Strategy</a:t>
            </a:r>
            <a:endParaRPr lang="en-US" dirty="0"/>
          </a:p>
        </p:txBody>
      </p:sp>
      <p:sp>
        <p:nvSpPr>
          <p:cNvPr id="3" name="Content Placeholder 2"/>
          <p:cNvSpPr>
            <a:spLocks noGrp="1"/>
          </p:cNvSpPr>
          <p:nvPr>
            <p:ph idx="1"/>
          </p:nvPr>
        </p:nvSpPr>
        <p:spPr>
          <a:xfrm>
            <a:off x="838200" y="1515291"/>
            <a:ext cx="10515600" cy="3940287"/>
          </a:xfrm>
        </p:spPr>
        <p:txBody>
          <a:bodyPr>
            <a:normAutofit fontScale="85000" lnSpcReduction="20000"/>
          </a:bodyPr>
          <a:lstStyle/>
          <a:p>
            <a:r>
              <a:rPr lang="en-GB" b="1" u="sng" dirty="0"/>
              <a:t>Vision</a:t>
            </a:r>
            <a:endParaRPr lang="en-US" dirty="0"/>
          </a:p>
          <a:p>
            <a:pPr marL="0" indent="0">
              <a:buNone/>
            </a:pPr>
            <a:r>
              <a:rPr lang="en-GB" b="1" dirty="0"/>
              <a:t>Yorkshire and Humber Children’s Palliative Care Network (YHCPCN)</a:t>
            </a:r>
            <a:endParaRPr lang="en-US" dirty="0"/>
          </a:p>
          <a:p>
            <a:pPr marL="0" indent="0">
              <a:buNone/>
            </a:pPr>
            <a:r>
              <a:rPr lang="en-GB" dirty="0"/>
              <a:t>To close the gap and ensure that every child with a life-limiting condition has access to high quality 24/7 children’s palliative care wherever, however and whenever it is needed. </a:t>
            </a:r>
            <a:endParaRPr lang="en-US" dirty="0"/>
          </a:p>
          <a:p>
            <a:r>
              <a:rPr lang="en-GB" dirty="0"/>
              <a:t> </a:t>
            </a:r>
            <a:r>
              <a:rPr lang="en-GB" b="1" u="sng" dirty="0"/>
              <a:t>Mission Statement</a:t>
            </a:r>
            <a:endParaRPr lang="en-US" dirty="0"/>
          </a:p>
          <a:p>
            <a:pPr marL="0" indent="0">
              <a:buNone/>
            </a:pPr>
            <a:r>
              <a:rPr lang="en-US" dirty="0"/>
              <a:t>The aim of the Yorkshire and Humber Children’s Palliative Care Network is to develop an appropriate and adaptable model of care for all babies, children and young people with life-limiting and life-threatening conditions across the Yorkshire and Humber region, according to need. The focus is to provide choice to families and reduce variation in palliative and end of life care by working together to raise standards for all.​</a:t>
            </a:r>
          </a:p>
          <a:p>
            <a:endParaRPr lang="en-US" dirty="0"/>
          </a:p>
        </p:txBody>
      </p:sp>
    </p:spTree>
    <p:extLst>
      <p:ext uri="{BB962C8B-B14F-4D97-AF65-F5344CB8AC3E}">
        <p14:creationId xmlns:p14="http://schemas.microsoft.com/office/powerpoint/2010/main" val="350152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1325563"/>
          </a:xfrm>
        </p:spPr>
        <p:txBody>
          <a:bodyPr/>
          <a:lstStyle/>
          <a:p>
            <a:r>
              <a:rPr lang="en-US" dirty="0"/>
              <a:t>Agenda</a:t>
            </a:r>
          </a:p>
        </p:txBody>
      </p:sp>
      <p:sp>
        <p:nvSpPr>
          <p:cNvPr id="5" name="Content Placeholder 4">
            <a:extLst>
              <a:ext uri="{FF2B5EF4-FFF2-40B4-BE49-F238E27FC236}">
                <a16:creationId xmlns:a16="http://schemas.microsoft.com/office/drawing/2014/main" id="{48C5402C-D3F7-FF4F-B3B3-76334A245294}"/>
              </a:ext>
            </a:extLst>
          </p:cNvPr>
          <p:cNvSpPr>
            <a:spLocks noGrp="1"/>
          </p:cNvSpPr>
          <p:nvPr>
            <p:ph idx="1"/>
          </p:nvPr>
        </p:nvSpPr>
        <p:spPr>
          <a:xfrm>
            <a:off x="838200" y="1491916"/>
            <a:ext cx="10515600" cy="3963662"/>
          </a:xfrm>
        </p:spPr>
        <p:txBody>
          <a:bodyPr>
            <a:normAutofit fontScale="92500" lnSpcReduction="10000"/>
          </a:bodyPr>
          <a:lstStyle/>
          <a:p>
            <a:r>
              <a:rPr lang="en-US" dirty="0"/>
              <a:t>Context – Yorkshire &amp; Humber</a:t>
            </a:r>
          </a:p>
          <a:p>
            <a:r>
              <a:rPr lang="en-US" b="1" dirty="0"/>
              <a:t>The NSHE Draft Service Specification</a:t>
            </a:r>
          </a:p>
          <a:p>
            <a:r>
              <a:rPr lang="en-US" dirty="0"/>
              <a:t>What are we doing in the Pilot?</a:t>
            </a:r>
          </a:p>
          <a:p>
            <a:r>
              <a:rPr lang="en-US" dirty="0"/>
              <a:t>Pilot Objectives</a:t>
            </a:r>
          </a:p>
          <a:p>
            <a:pPr lvl="1"/>
            <a:r>
              <a:rPr lang="en-US" dirty="0"/>
              <a:t>Executive</a:t>
            </a:r>
          </a:p>
          <a:p>
            <a:pPr lvl="1"/>
            <a:r>
              <a:rPr lang="en-US" dirty="0"/>
              <a:t>Clinical</a:t>
            </a:r>
          </a:p>
          <a:p>
            <a:pPr lvl="1"/>
            <a:r>
              <a:rPr lang="en-US" dirty="0"/>
              <a:t>Data</a:t>
            </a:r>
          </a:p>
          <a:p>
            <a:pPr lvl="1"/>
            <a:r>
              <a:rPr lang="en-US" dirty="0"/>
              <a:t>Commissioning</a:t>
            </a:r>
          </a:p>
          <a:p>
            <a:pPr lvl="1"/>
            <a:r>
              <a:rPr lang="en-US" dirty="0"/>
              <a:t>Workforce &amp; Education</a:t>
            </a:r>
          </a:p>
          <a:p>
            <a:r>
              <a:rPr lang="en-US" dirty="0"/>
              <a:t>Next Steps</a:t>
            </a:r>
          </a:p>
        </p:txBody>
      </p:sp>
      <p:pic>
        <p:nvPicPr>
          <p:cNvPr id="6" name="Picture 5">
            <a:extLst>
              <a:ext uri="{FF2B5EF4-FFF2-40B4-BE49-F238E27FC236}">
                <a16:creationId xmlns:a16="http://schemas.microsoft.com/office/drawing/2014/main" id="{B3C55BB8-9131-8D48-96B6-F28570000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371" y="2582779"/>
            <a:ext cx="2307258" cy="2318853"/>
          </a:xfrm>
          <a:prstGeom prst="rect">
            <a:avLst/>
          </a:prstGeom>
        </p:spPr>
      </p:pic>
      <p:pic>
        <p:nvPicPr>
          <p:cNvPr id="7" name="Picture 6">
            <a:extLst>
              <a:ext uri="{FF2B5EF4-FFF2-40B4-BE49-F238E27FC236}">
                <a16:creationId xmlns:a16="http://schemas.microsoft.com/office/drawing/2014/main" id="{C9F9B0D2-CD68-0F4A-BBC3-B237092A1B27}"/>
              </a:ext>
            </a:extLst>
          </p:cNvPr>
          <p:cNvPicPr>
            <a:picLocks noChangeAspect="1"/>
          </p:cNvPicPr>
          <p:nvPr/>
        </p:nvPicPr>
        <p:blipFill rotWithShape="1">
          <a:blip r:embed="rId3">
            <a:extLst>
              <a:ext uri="{28A0092B-C50C-407E-A947-70E740481C1C}">
                <a14:useLocalDpi xmlns:a14="http://schemas.microsoft.com/office/drawing/2010/main" val="0"/>
              </a:ext>
            </a:extLst>
          </a:blip>
          <a:srcRect t="23085" r="10130"/>
          <a:stretch/>
        </p:blipFill>
        <p:spPr>
          <a:xfrm>
            <a:off x="6868117" y="1402422"/>
            <a:ext cx="2063324" cy="1765894"/>
          </a:xfrm>
          <a:prstGeom prst="rect">
            <a:avLst/>
          </a:prstGeom>
        </p:spPr>
      </p:pic>
    </p:spTree>
    <p:extLst>
      <p:ext uri="{BB962C8B-B14F-4D97-AF65-F5344CB8AC3E}">
        <p14:creationId xmlns:p14="http://schemas.microsoft.com/office/powerpoint/2010/main" val="151395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Focus</a:t>
            </a:r>
            <a:endParaRPr lang="en-US" dirty="0"/>
          </a:p>
        </p:txBody>
      </p:sp>
      <p:sp>
        <p:nvSpPr>
          <p:cNvPr id="3" name="Content Placeholder 2"/>
          <p:cNvSpPr>
            <a:spLocks noGrp="1"/>
          </p:cNvSpPr>
          <p:nvPr>
            <p:ph idx="1"/>
          </p:nvPr>
        </p:nvSpPr>
        <p:spPr/>
        <p:txBody>
          <a:bodyPr/>
          <a:lstStyle/>
          <a:p>
            <a:r>
              <a:rPr lang="en-GB" dirty="0"/>
              <a:t>NICE Guidance NG61 – templates to support CCG’s data collection</a:t>
            </a:r>
          </a:p>
          <a:p>
            <a:r>
              <a:rPr lang="en-GB" dirty="0"/>
              <a:t>NHSE Draft Service Specification CPC</a:t>
            </a:r>
          </a:p>
          <a:p>
            <a:r>
              <a:rPr lang="en-GB" dirty="0"/>
              <a:t>NHSE Specialised Commissioning Draft Service Specification CPC</a:t>
            </a:r>
          </a:p>
          <a:p>
            <a:r>
              <a:rPr lang="en-GB" dirty="0"/>
              <a:t>Long Term Plan</a:t>
            </a:r>
          </a:p>
          <a:p>
            <a:r>
              <a:rPr lang="en-GB" dirty="0"/>
              <a:t>All ages national strategies </a:t>
            </a:r>
            <a:r>
              <a:rPr lang="en-GB" dirty="0" err="1"/>
              <a:t>EoL</a:t>
            </a:r>
            <a:endParaRPr lang="en-US" dirty="0"/>
          </a:p>
        </p:txBody>
      </p:sp>
    </p:spTree>
    <p:extLst>
      <p:ext uri="{BB962C8B-B14F-4D97-AF65-F5344CB8AC3E}">
        <p14:creationId xmlns:p14="http://schemas.microsoft.com/office/powerpoint/2010/main" val="313822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NHSE Draft Service Specification</a:t>
            </a:r>
            <a:endParaRPr lang="en-US" sz="4000" dirty="0"/>
          </a:p>
        </p:txBody>
      </p:sp>
      <p:sp>
        <p:nvSpPr>
          <p:cNvPr id="3" name="Content Placeholder 2"/>
          <p:cNvSpPr>
            <a:spLocks noGrp="1"/>
          </p:cNvSpPr>
          <p:nvPr>
            <p:ph idx="1"/>
          </p:nvPr>
        </p:nvSpPr>
        <p:spPr/>
        <p:txBody>
          <a:bodyPr>
            <a:normAutofit fontScale="92500" lnSpcReduction="20000"/>
          </a:bodyPr>
          <a:lstStyle/>
          <a:p>
            <a:r>
              <a:rPr lang="en-GB" dirty="0"/>
              <a:t>Written in collaboration with key stakeholders at a number of events</a:t>
            </a:r>
          </a:p>
          <a:p>
            <a:r>
              <a:rPr lang="en-GB" dirty="0"/>
              <a:t>Acknowledges 49000 children with LLC and 15% with no diagnosis</a:t>
            </a:r>
          </a:p>
          <a:p>
            <a:r>
              <a:rPr lang="en-GB" dirty="0"/>
              <a:t>Multiple healthcare needs related to underlying condition and palliative care needs</a:t>
            </a:r>
          </a:p>
          <a:p>
            <a:r>
              <a:rPr lang="en-GB" dirty="0"/>
              <a:t>Broad target outcomes</a:t>
            </a:r>
          </a:p>
          <a:p>
            <a:pPr lvl="1"/>
            <a:r>
              <a:rPr lang="en-GB" dirty="0"/>
              <a:t>More CYP and Families achieve the ‘I can’ statements (choice, coordination, support, 24/7 skilled nurses &amp; specialist </a:t>
            </a:r>
            <a:r>
              <a:rPr lang="en-GB" dirty="0" err="1"/>
              <a:t>paed</a:t>
            </a:r>
            <a:r>
              <a:rPr lang="en-GB" dirty="0"/>
              <a:t> pall care)</a:t>
            </a:r>
          </a:p>
          <a:p>
            <a:pPr lvl="1"/>
            <a:r>
              <a:rPr lang="en-GB" dirty="0"/>
              <a:t>Improvements in health and wellbeing</a:t>
            </a:r>
          </a:p>
          <a:p>
            <a:pPr lvl="1"/>
            <a:r>
              <a:rPr lang="en-GB" dirty="0"/>
              <a:t>Opportunities for self management</a:t>
            </a:r>
          </a:p>
          <a:p>
            <a:pPr lvl="1"/>
            <a:r>
              <a:rPr lang="en-GB" dirty="0"/>
              <a:t>Carers and family feel supported and needs assessed and addressed</a:t>
            </a:r>
            <a:endParaRPr lang="en-US" dirty="0"/>
          </a:p>
        </p:txBody>
      </p:sp>
    </p:spTree>
    <p:extLst>
      <p:ext uri="{BB962C8B-B14F-4D97-AF65-F5344CB8AC3E}">
        <p14:creationId xmlns:p14="http://schemas.microsoft.com/office/powerpoint/2010/main" val="41881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705725" cy="1325563"/>
          </a:xfrm>
        </p:spPr>
        <p:txBody>
          <a:bodyPr>
            <a:normAutofit fontScale="90000"/>
          </a:bodyPr>
          <a:lstStyle/>
          <a:p>
            <a:r>
              <a:rPr lang="en-GB" dirty="0"/>
              <a:t>NHSE Draft Service Specification - New definitions</a:t>
            </a:r>
            <a:endParaRPr lang="en-US" dirty="0"/>
          </a:p>
        </p:txBody>
      </p:sp>
      <p:sp>
        <p:nvSpPr>
          <p:cNvPr id="3" name="Content Placeholder 2"/>
          <p:cNvSpPr>
            <a:spLocks noGrp="1"/>
          </p:cNvSpPr>
          <p:nvPr>
            <p:ph idx="1"/>
          </p:nvPr>
        </p:nvSpPr>
        <p:spPr>
          <a:xfrm>
            <a:off x="838200" y="1667627"/>
            <a:ext cx="10515600" cy="4012540"/>
          </a:xfrm>
        </p:spPr>
        <p:txBody>
          <a:bodyPr>
            <a:normAutofit fontScale="85000" lnSpcReduction="20000"/>
          </a:bodyPr>
          <a:lstStyle/>
          <a:p>
            <a:r>
              <a:rPr lang="en-GB" dirty="0"/>
              <a:t>Children and Young People – up to 18</a:t>
            </a:r>
            <a:r>
              <a:rPr lang="en-GB" baseline="30000" dirty="0"/>
              <a:t>th</a:t>
            </a:r>
            <a:r>
              <a:rPr lang="en-GB" dirty="0"/>
              <a:t> birthday</a:t>
            </a:r>
          </a:p>
          <a:p>
            <a:r>
              <a:rPr lang="en-GB" dirty="0"/>
              <a:t>Palliative Care</a:t>
            </a:r>
          </a:p>
          <a:p>
            <a:pPr lvl="1"/>
            <a:r>
              <a:rPr lang="en-GB" dirty="0"/>
              <a:t>Active and total approach to care from point of diagnosis or recognition </a:t>
            </a:r>
          </a:p>
          <a:p>
            <a:pPr lvl="1"/>
            <a:r>
              <a:rPr lang="en-GB" dirty="0"/>
              <a:t>Throughout life, death and beyond</a:t>
            </a:r>
          </a:p>
          <a:p>
            <a:pPr lvl="1"/>
            <a:r>
              <a:rPr lang="en-GB" dirty="0"/>
              <a:t>Physical, psychological, emotional, social and spiritual </a:t>
            </a:r>
          </a:p>
          <a:p>
            <a:pPr lvl="1"/>
            <a:r>
              <a:rPr lang="en-GB" dirty="0"/>
              <a:t>Enhancement of quality of life</a:t>
            </a:r>
          </a:p>
          <a:p>
            <a:pPr lvl="1"/>
            <a:r>
              <a:rPr lang="en-GB" dirty="0"/>
              <a:t>Management of symptoms, anticipatory planning, complexity and crisis provision </a:t>
            </a:r>
          </a:p>
          <a:p>
            <a:r>
              <a:rPr lang="en-GB" dirty="0"/>
              <a:t>End of life care</a:t>
            </a:r>
          </a:p>
          <a:p>
            <a:pPr lvl="1"/>
            <a:r>
              <a:rPr lang="en-GB" dirty="0"/>
              <a:t>When professionals recognise death is imminent</a:t>
            </a:r>
          </a:p>
          <a:p>
            <a:pPr lvl="1"/>
            <a:r>
              <a:rPr lang="en-GB" dirty="0"/>
              <a:t>Care during and around the time of death and immediately afterwards</a:t>
            </a:r>
          </a:p>
          <a:p>
            <a:r>
              <a:rPr lang="en-GB" dirty="0"/>
              <a:t>Specialist Level palliative care</a:t>
            </a:r>
          </a:p>
          <a:p>
            <a:pPr lvl="1"/>
            <a:r>
              <a:rPr lang="en-GB" dirty="0"/>
              <a:t>Where the focus is on quality of life </a:t>
            </a:r>
          </a:p>
          <a:p>
            <a:pPr lvl="1"/>
            <a:r>
              <a:rPr lang="en-GB" dirty="0"/>
              <a:t>Complex physical, psychological, social, ethical, spiritual needs</a:t>
            </a:r>
          </a:p>
          <a:p>
            <a:pPr lvl="1"/>
            <a:endParaRPr lang="en-GB" dirty="0"/>
          </a:p>
          <a:p>
            <a:endParaRPr lang="en-GB" dirty="0"/>
          </a:p>
        </p:txBody>
      </p:sp>
    </p:spTree>
    <p:extLst>
      <p:ext uri="{BB962C8B-B14F-4D97-AF65-F5344CB8AC3E}">
        <p14:creationId xmlns:p14="http://schemas.microsoft.com/office/powerpoint/2010/main" val="271564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705725" cy="1325563"/>
          </a:xfrm>
        </p:spPr>
        <p:txBody>
          <a:bodyPr>
            <a:normAutofit/>
          </a:bodyPr>
          <a:lstStyle/>
          <a:p>
            <a:r>
              <a:rPr lang="en-GB" sz="4000" dirty="0"/>
              <a:t>NHSE Draft Service Specification</a:t>
            </a:r>
            <a:endParaRPr lang="en-US" sz="4000" dirty="0"/>
          </a:p>
        </p:txBody>
      </p:sp>
      <p:graphicFrame>
        <p:nvGraphicFramePr>
          <p:cNvPr id="5" name="Content Placeholder 4">
            <a:extLst>
              <a:ext uri="{FF2B5EF4-FFF2-40B4-BE49-F238E27FC236}">
                <a16:creationId xmlns:a16="http://schemas.microsoft.com/office/drawing/2014/main" id="{B60D04E9-F214-3D48-9A00-B367CFDF7941}"/>
              </a:ext>
            </a:extLst>
          </p:cNvPr>
          <p:cNvGraphicFramePr>
            <a:graphicFrameLocks noGrp="1"/>
          </p:cNvGraphicFramePr>
          <p:nvPr>
            <p:ph idx="1"/>
            <p:extLst>
              <p:ext uri="{D42A27DB-BD31-4B8C-83A1-F6EECF244321}">
                <p14:modId xmlns:p14="http://schemas.microsoft.com/office/powerpoint/2010/main" val="3958115635"/>
              </p:ext>
            </p:extLst>
          </p:nvPr>
        </p:nvGraphicFramePr>
        <p:xfrm>
          <a:off x="838200" y="1635543"/>
          <a:ext cx="10515600" cy="401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45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NHSE Draft Service Specification</a:t>
            </a:r>
            <a:endParaRPr lang="en-US" sz="4000" dirty="0"/>
          </a:p>
        </p:txBody>
      </p:sp>
      <p:sp>
        <p:nvSpPr>
          <p:cNvPr id="3" name="Content Placeholder 2"/>
          <p:cNvSpPr>
            <a:spLocks noGrp="1"/>
          </p:cNvSpPr>
          <p:nvPr>
            <p:ph idx="1"/>
          </p:nvPr>
        </p:nvSpPr>
        <p:spPr/>
        <p:txBody>
          <a:bodyPr>
            <a:normAutofit/>
          </a:bodyPr>
          <a:lstStyle/>
          <a:p>
            <a:r>
              <a:rPr lang="en-GB" dirty="0"/>
              <a:t>24/7 responsive community nursing service and 24/7 advice</a:t>
            </a:r>
          </a:p>
          <a:p>
            <a:r>
              <a:rPr lang="en-GB" dirty="0"/>
              <a:t>Specialist children’s palliative care teams to support</a:t>
            </a:r>
          </a:p>
          <a:p>
            <a:r>
              <a:rPr lang="en-GB" dirty="0"/>
              <a:t>Work at a regional level due to small numbers</a:t>
            </a:r>
          </a:p>
          <a:p>
            <a:r>
              <a:rPr lang="en-GB" dirty="0"/>
              <a:t>Delivery via a MCN</a:t>
            </a:r>
          </a:p>
          <a:p>
            <a:r>
              <a:rPr lang="en-GB" dirty="0"/>
              <a:t>Education and workforce development</a:t>
            </a:r>
          </a:p>
          <a:p>
            <a:r>
              <a:rPr lang="en-GB" dirty="0"/>
              <a:t>Data</a:t>
            </a:r>
            <a:endParaRPr lang="en-US" dirty="0"/>
          </a:p>
        </p:txBody>
      </p:sp>
    </p:spTree>
    <p:extLst>
      <p:ext uri="{BB962C8B-B14F-4D97-AF65-F5344CB8AC3E}">
        <p14:creationId xmlns:p14="http://schemas.microsoft.com/office/powerpoint/2010/main" val="139757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88" y="5532437"/>
            <a:ext cx="5101432" cy="1325563"/>
          </a:xfrm>
        </p:spPr>
        <p:txBody>
          <a:bodyPr/>
          <a:lstStyle/>
          <a:p>
            <a:r>
              <a:rPr lang="en-GB" dirty="0"/>
              <a:t>YHCPCN Strategy</a:t>
            </a:r>
            <a:endParaRPr lang="en-US" dirty="0"/>
          </a:p>
        </p:txBody>
      </p:sp>
      <p:graphicFrame>
        <p:nvGraphicFramePr>
          <p:cNvPr id="4" name="Diagram 3"/>
          <p:cNvGraphicFramePr/>
          <p:nvPr/>
        </p:nvGraphicFramePr>
        <p:xfrm>
          <a:off x="9192" y="740249"/>
          <a:ext cx="5344255" cy="454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CEA0AF6-2D7F-294A-86C9-9E87267C7F45}"/>
              </a:ext>
            </a:extLst>
          </p:cNvPr>
          <p:cNvSpPr txBox="1"/>
          <p:nvPr/>
        </p:nvSpPr>
        <p:spPr>
          <a:xfrm>
            <a:off x="8258175" y="2843213"/>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B4BE72BA-C736-904F-8600-9A01515F4F67}"/>
              </a:ext>
            </a:extLst>
          </p:cNvPr>
          <p:cNvSpPr txBox="1">
            <a:spLocks/>
          </p:cNvSpPr>
          <p:nvPr/>
        </p:nvSpPr>
        <p:spPr>
          <a:xfrm>
            <a:off x="4742113" y="5453343"/>
            <a:ext cx="6927099" cy="124735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kern="1200">
                <a:solidFill>
                  <a:srgbClr val="57585A"/>
                </a:solidFill>
                <a:latin typeface="Arial Rounded MT Bold" panose="020F0704030504030204" pitchFamily="34" charset="0"/>
                <a:ea typeface="+mj-ea"/>
                <a:cs typeface="+mj-cs"/>
              </a:defRPr>
            </a:lvl1pPr>
          </a:lstStyle>
          <a:p>
            <a:r>
              <a:rPr lang="en-GB" dirty="0"/>
              <a:t>NHSE Service Specification</a:t>
            </a:r>
            <a:endParaRPr lang="en-US" dirty="0"/>
          </a:p>
        </p:txBody>
      </p:sp>
      <p:sp>
        <p:nvSpPr>
          <p:cNvPr id="6" name="TextBox 5">
            <a:extLst>
              <a:ext uri="{FF2B5EF4-FFF2-40B4-BE49-F238E27FC236}">
                <a16:creationId xmlns:a16="http://schemas.microsoft.com/office/drawing/2014/main" id="{2BBD32AA-ED60-6644-AB07-C07FD960DED2}"/>
              </a:ext>
            </a:extLst>
          </p:cNvPr>
          <p:cNvSpPr txBox="1"/>
          <p:nvPr/>
        </p:nvSpPr>
        <p:spPr>
          <a:xfrm>
            <a:off x="8915400" y="4957763"/>
            <a:ext cx="184731" cy="369332"/>
          </a:xfrm>
          <a:prstGeom prst="rect">
            <a:avLst/>
          </a:prstGeom>
          <a:noFill/>
        </p:spPr>
        <p:txBody>
          <a:bodyPr wrap="none" rtlCol="0">
            <a:spAutoFit/>
          </a:bodyPr>
          <a:lstStyle/>
          <a:p>
            <a:endParaRPr lang="en-US" dirty="0"/>
          </a:p>
        </p:txBody>
      </p:sp>
      <p:graphicFrame>
        <p:nvGraphicFramePr>
          <p:cNvPr id="7" name="Diagram 6">
            <a:extLst>
              <a:ext uri="{FF2B5EF4-FFF2-40B4-BE49-F238E27FC236}">
                <a16:creationId xmlns:a16="http://schemas.microsoft.com/office/drawing/2014/main" id="{76F96623-216A-794F-A491-A8F1BC9DF743}"/>
              </a:ext>
            </a:extLst>
          </p:cNvPr>
          <p:cNvGraphicFramePr/>
          <p:nvPr/>
        </p:nvGraphicFramePr>
        <p:xfrm>
          <a:off x="4569578" y="740248"/>
          <a:ext cx="6927099" cy="4543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815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1325563"/>
          </a:xfrm>
        </p:spPr>
        <p:txBody>
          <a:bodyPr/>
          <a:lstStyle/>
          <a:p>
            <a:r>
              <a:rPr lang="en-US" dirty="0"/>
              <a:t>Agenda</a:t>
            </a:r>
          </a:p>
        </p:txBody>
      </p:sp>
      <p:sp>
        <p:nvSpPr>
          <p:cNvPr id="5" name="Content Placeholder 4">
            <a:extLst>
              <a:ext uri="{FF2B5EF4-FFF2-40B4-BE49-F238E27FC236}">
                <a16:creationId xmlns:a16="http://schemas.microsoft.com/office/drawing/2014/main" id="{48C5402C-D3F7-FF4F-B3B3-76334A245294}"/>
              </a:ext>
            </a:extLst>
          </p:cNvPr>
          <p:cNvSpPr>
            <a:spLocks noGrp="1"/>
          </p:cNvSpPr>
          <p:nvPr>
            <p:ph idx="1"/>
          </p:nvPr>
        </p:nvSpPr>
        <p:spPr>
          <a:xfrm>
            <a:off x="838200" y="1491916"/>
            <a:ext cx="10515600" cy="3963662"/>
          </a:xfrm>
        </p:spPr>
        <p:txBody>
          <a:bodyPr>
            <a:normAutofit fontScale="92500" lnSpcReduction="10000"/>
          </a:bodyPr>
          <a:lstStyle/>
          <a:p>
            <a:r>
              <a:rPr lang="en-US" dirty="0"/>
              <a:t>Context – Yorkshire &amp; Humber</a:t>
            </a:r>
          </a:p>
          <a:p>
            <a:r>
              <a:rPr lang="en-US" dirty="0"/>
              <a:t>The NSHE Draft Service Specification</a:t>
            </a:r>
          </a:p>
          <a:p>
            <a:r>
              <a:rPr lang="en-US" b="1" dirty="0"/>
              <a:t>What are we doing in the Pilot?</a:t>
            </a:r>
          </a:p>
          <a:p>
            <a:r>
              <a:rPr lang="en-US" dirty="0"/>
              <a:t>Pilot Objectives</a:t>
            </a:r>
          </a:p>
          <a:p>
            <a:pPr lvl="1"/>
            <a:r>
              <a:rPr lang="en-US" dirty="0"/>
              <a:t>Executive</a:t>
            </a:r>
          </a:p>
          <a:p>
            <a:pPr lvl="1"/>
            <a:r>
              <a:rPr lang="en-US" dirty="0"/>
              <a:t>Clinical</a:t>
            </a:r>
          </a:p>
          <a:p>
            <a:pPr lvl="1"/>
            <a:r>
              <a:rPr lang="en-US" dirty="0"/>
              <a:t>Data</a:t>
            </a:r>
          </a:p>
          <a:p>
            <a:pPr lvl="1"/>
            <a:r>
              <a:rPr lang="en-US" dirty="0"/>
              <a:t>Commissioning</a:t>
            </a:r>
          </a:p>
          <a:p>
            <a:pPr lvl="1"/>
            <a:r>
              <a:rPr lang="en-US" dirty="0"/>
              <a:t>Workforce &amp; Education</a:t>
            </a:r>
          </a:p>
          <a:p>
            <a:r>
              <a:rPr lang="en-US" dirty="0"/>
              <a:t>Next Steps</a:t>
            </a:r>
          </a:p>
        </p:txBody>
      </p:sp>
      <p:pic>
        <p:nvPicPr>
          <p:cNvPr id="4" name="Picture 3">
            <a:extLst>
              <a:ext uri="{FF2B5EF4-FFF2-40B4-BE49-F238E27FC236}">
                <a16:creationId xmlns:a16="http://schemas.microsoft.com/office/drawing/2014/main" id="{5C008323-FDAF-C148-BA37-EC358DEDD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217" y="1152639"/>
            <a:ext cx="2471290" cy="2471290"/>
          </a:xfrm>
          <a:prstGeom prst="rect">
            <a:avLst/>
          </a:prstGeom>
        </p:spPr>
      </p:pic>
      <p:pic>
        <p:nvPicPr>
          <p:cNvPr id="6" name="Picture 5">
            <a:extLst>
              <a:ext uri="{FF2B5EF4-FFF2-40B4-BE49-F238E27FC236}">
                <a16:creationId xmlns:a16="http://schemas.microsoft.com/office/drawing/2014/main" id="{52F8FA1A-406F-8C47-9075-A1B283A7E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577" y="3473747"/>
            <a:ext cx="2231614" cy="2231614"/>
          </a:xfrm>
          <a:prstGeom prst="rect">
            <a:avLst/>
          </a:prstGeom>
        </p:spPr>
      </p:pic>
      <p:pic>
        <p:nvPicPr>
          <p:cNvPr id="7" name="Picture 6">
            <a:extLst>
              <a:ext uri="{FF2B5EF4-FFF2-40B4-BE49-F238E27FC236}">
                <a16:creationId xmlns:a16="http://schemas.microsoft.com/office/drawing/2014/main" id="{D526723B-3C58-E640-90BF-E91BA1081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4668" y="2952664"/>
            <a:ext cx="2502914" cy="2502914"/>
          </a:xfrm>
          <a:prstGeom prst="rect">
            <a:avLst/>
          </a:prstGeom>
        </p:spPr>
      </p:pic>
    </p:spTree>
    <p:extLst>
      <p:ext uri="{BB962C8B-B14F-4D97-AF65-F5344CB8AC3E}">
        <p14:creationId xmlns:p14="http://schemas.microsoft.com/office/powerpoint/2010/main" val="61305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1325563"/>
          </a:xfrm>
        </p:spPr>
        <p:txBody>
          <a:bodyPr/>
          <a:lstStyle/>
          <a:p>
            <a:r>
              <a:rPr lang="en-US" dirty="0"/>
              <a:t>Agenda</a:t>
            </a:r>
          </a:p>
        </p:txBody>
      </p:sp>
      <p:sp>
        <p:nvSpPr>
          <p:cNvPr id="5" name="Content Placeholder 4">
            <a:extLst>
              <a:ext uri="{FF2B5EF4-FFF2-40B4-BE49-F238E27FC236}">
                <a16:creationId xmlns:a16="http://schemas.microsoft.com/office/drawing/2014/main" id="{48C5402C-D3F7-FF4F-B3B3-76334A245294}"/>
              </a:ext>
            </a:extLst>
          </p:cNvPr>
          <p:cNvSpPr>
            <a:spLocks noGrp="1"/>
          </p:cNvSpPr>
          <p:nvPr>
            <p:ph idx="1"/>
          </p:nvPr>
        </p:nvSpPr>
        <p:spPr>
          <a:xfrm>
            <a:off x="838200" y="1491916"/>
            <a:ext cx="10515600" cy="3963662"/>
          </a:xfrm>
        </p:spPr>
        <p:txBody>
          <a:bodyPr>
            <a:normAutofit fontScale="92500" lnSpcReduction="10000"/>
          </a:bodyPr>
          <a:lstStyle/>
          <a:p>
            <a:r>
              <a:rPr lang="en-US" b="1" dirty="0"/>
              <a:t>Context – Yorkshire &amp; Humber</a:t>
            </a:r>
          </a:p>
          <a:p>
            <a:r>
              <a:rPr lang="en-US" dirty="0"/>
              <a:t>The NSHE Draft Service Specification</a:t>
            </a:r>
          </a:p>
          <a:p>
            <a:r>
              <a:rPr lang="en-US" dirty="0"/>
              <a:t>What are we doing in the Pilot?</a:t>
            </a:r>
          </a:p>
          <a:p>
            <a:r>
              <a:rPr lang="en-US" dirty="0"/>
              <a:t>Pilot Objectives</a:t>
            </a:r>
          </a:p>
          <a:p>
            <a:pPr lvl="1"/>
            <a:r>
              <a:rPr lang="en-US" dirty="0"/>
              <a:t>Executive</a:t>
            </a:r>
          </a:p>
          <a:p>
            <a:pPr lvl="1"/>
            <a:r>
              <a:rPr lang="en-US" dirty="0"/>
              <a:t>Clinical</a:t>
            </a:r>
          </a:p>
          <a:p>
            <a:pPr lvl="1"/>
            <a:r>
              <a:rPr lang="en-US" dirty="0"/>
              <a:t>Data</a:t>
            </a:r>
          </a:p>
          <a:p>
            <a:pPr lvl="1"/>
            <a:r>
              <a:rPr lang="en-US" dirty="0"/>
              <a:t>Commissioning</a:t>
            </a:r>
          </a:p>
          <a:p>
            <a:pPr lvl="1"/>
            <a:r>
              <a:rPr lang="en-US" dirty="0"/>
              <a:t>Workforce &amp; Education</a:t>
            </a:r>
          </a:p>
          <a:p>
            <a:r>
              <a:rPr lang="en-US" dirty="0"/>
              <a:t>Next Steps</a:t>
            </a:r>
          </a:p>
        </p:txBody>
      </p:sp>
      <p:pic>
        <p:nvPicPr>
          <p:cNvPr id="8" name="Content Placeholder 4">
            <a:extLst>
              <a:ext uri="{FF2B5EF4-FFF2-40B4-BE49-F238E27FC236}">
                <a16:creationId xmlns:a16="http://schemas.microsoft.com/office/drawing/2014/main" id="{0D6426A1-3A16-EE44-815C-C22810BBE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321" y="2039332"/>
            <a:ext cx="1919057" cy="1919057"/>
          </a:xfrm>
          <a:prstGeom prst="rect">
            <a:avLst/>
          </a:prstGeom>
        </p:spPr>
      </p:pic>
    </p:spTree>
    <p:extLst>
      <p:ext uri="{BB962C8B-B14F-4D97-AF65-F5344CB8AC3E}">
        <p14:creationId xmlns:p14="http://schemas.microsoft.com/office/powerpoint/2010/main" val="341406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Year NHSE Pilot </a:t>
            </a:r>
            <a:br>
              <a:rPr lang="en-GB" dirty="0"/>
            </a:br>
            <a:r>
              <a:rPr lang="en-GB" dirty="0"/>
              <a:t>1 April 19 – 31 Mar 20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Submitted bid outlining Y&amp;H have:</a:t>
            </a:r>
          </a:p>
          <a:p>
            <a:r>
              <a:rPr lang="en-GB" dirty="0"/>
              <a:t>Level 4 Palliative Medicine Consultant to lead the MCN</a:t>
            </a:r>
          </a:p>
          <a:p>
            <a:r>
              <a:rPr lang="en-GB" dirty="0"/>
              <a:t>Network coordinator</a:t>
            </a:r>
          </a:p>
          <a:p>
            <a:r>
              <a:rPr lang="en-GB" dirty="0"/>
              <a:t>Constructive relationships primary, secondary and tertiary services, all 4 children’s hospices, director of MHRC, 3STP/ICS</a:t>
            </a:r>
          </a:p>
          <a:p>
            <a:r>
              <a:rPr lang="en-GB" dirty="0"/>
              <a:t>LOTA, regional compassionate extubation out of PICU document and rapid transfer at </a:t>
            </a:r>
            <a:r>
              <a:rPr lang="en-GB" dirty="0" err="1"/>
              <a:t>EoL</a:t>
            </a:r>
            <a:r>
              <a:rPr lang="en-GB" dirty="0"/>
              <a:t> pathway</a:t>
            </a:r>
          </a:p>
          <a:p>
            <a:r>
              <a:rPr lang="en-GB" dirty="0"/>
              <a:t>Regional annual conference with in excess of 125 delegates</a:t>
            </a:r>
          </a:p>
          <a:p>
            <a:r>
              <a:rPr lang="en-GB" dirty="0"/>
              <a:t>Our strategy aligns with the draft NHSE Service Specification document</a:t>
            </a:r>
            <a:endParaRPr lang="en-US" dirty="0"/>
          </a:p>
        </p:txBody>
      </p:sp>
    </p:spTree>
    <p:extLst>
      <p:ext uri="{BB962C8B-B14F-4D97-AF65-F5344CB8AC3E}">
        <p14:creationId xmlns:p14="http://schemas.microsoft.com/office/powerpoint/2010/main" val="370282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DB56EAD-CD93-9945-B2E6-C1003F83A2CF}"/>
              </a:ext>
            </a:extLst>
          </p:cNvPr>
          <p:cNvSpPr/>
          <p:nvPr/>
        </p:nvSpPr>
        <p:spPr>
          <a:xfrm>
            <a:off x="838200" y="2454442"/>
            <a:ext cx="10515600" cy="641684"/>
          </a:xfrm>
          <a:prstGeom prst="roundRect">
            <a:avLst/>
          </a:prstGeom>
          <a:solidFill>
            <a:srgbClr val="FF0000">
              <a:alpha val="4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D514179-4F3F-AA4B-BA61-EEE2854C7DE6}"/>
              </a:ext>
            </a:extLst>
          </p:cNvPr>
          <p:cNvSpPr>
            <a:spLocks noGrp="1"/>
          </p:cNvSpPr>
          <p:nvPr>
            <p:ph type="title"/>
          </p:nvPr>
        </p:nvSpPr>
        <p:spPr/>
        <p:txBody>
          <a:bodyPr/>
          <a:lstStyle/>
          <a:p>
            <a:r>
              <a:rPr lang="en-US" dirty="0"/>
              <a:t>Now we have won the bid, what are we doing?</a:t>
            </a:r>
          </a:p>
        </p:txBody>
      </p:sp>
      <p:sp>
        <p:nvSpPr>
          <p:cNvPr id="3" name="Content Placeholder 2">
            <a:extLst>
              <a:ext uri="{FF2B5EF4-FFF2-40B4-BE49-F238E27FC236}">
                <a16:creationId xmlns:a16="http://schemas.microsoft.com/office/drawing/2014/main" id="{653E360F-9638-1646-A6B1-7098D325D6DE}"/>
              </a:ext>
            </a:extLst>
          </p:cNvPr>
          <p:cNvSpPr>
            <a:spLocks noGrp="1"/>
          </p:cNvSpPr>
          <p:nvPr>
            <p:ph idx="1"/>
          </p:nvPr>
        </p:nvSpPr>
        <p:spPr/>
        <p:txBody>
          <a:bodyPr>
            <a:normAutofit fontScale="77500" lnSpcReduction="20000"/>
          </a:bodyPr>
          <a:lstStyle/>
          <a:p>
            <a:r>
              <a:rPr lang="en-US" dirty="0"/>
              <a:t>Agreed a Project Initiation Document (PID) between YHCPCN and NHSE</a:t>
            </a:r>
          </a:p>
          <a:p>
            <a:endParaRPr lang="en-US" dirty="0"/>
          </a:p>
          <a:p>
            <a:r>
              <a:rPr lang="en-US" b="1" dirty="0"/>
              <a:t>We are NOT piloting the whole service specification as services are not yet in place and will not be within the year</a:t>
            </a:r>
          </a:p>
          <a:p>
            <a:pPr marL="0" indent="0">
              <a:buNone/>
            </a:pPr>
            <a:endParaRPr lang="en-US" dirty="0"/>
          </a:p>
          <a:p>
            <a:r>
              <a:rPr lang="en-US" dirty="0"/>
              <a:t>Outcomes for this year’s pilot are more about</a:t>
            </a:r>
          </a:p>
          <a:p>
            <a:pPr lvl="1"/>
            <a:r>
              <a:rPr lang="en-US" dirty="0"/>
              <a:t>clarifying the structure of the network and what is needed to be able to deliver the service spec</a:t>
            </a:r>
          </a:p>
          <a:p>
            <a:pPr lvl="1"/>
            <a:r>
              <a:rPr lang="en-US" dirty="0"/>
              <a:t>Identifying the challenges of delivering the spec</a:t>
            </a:r>
          </a:p>
          <a:p>
            <a:pPr lvl="1"/>
            <a:r>
              <a:rPr lang="en-US" dirty="0"/>
              <a:t>Gathering findings to support others to develop the spec </a:t>
            </a:r>
          </a:p>
          <a:p>
            <a:pPr lvl="1"/>
            <a:r>
              <a:rPr lang="en-US" dirty="0" err="1"/>
              <a:t>Recognising</a:t>
            </a:r>
            <a:r>
              <a:rPr lang="en-US" dirty="0"/>
              <a:t> outcomes are not prescriptive and delivery will look different in different areas</a:t>
            </a:r>
          </a:p>
          <a:p>
            <a:pPr lvl="1"/>
            <a:r>
              <a:rPr lang="en-US" dirty="0"/>
              <a:t>Trying to understand what data is needed</a:t>
            </a:r>
          </a:p>
        </p:txBody>
      </p:sp>
    </p:spTree>
    <p:extLst>
      <p:ext uri="{BB962C8B-B14F-4D97-AF65-F5344CB8AC3E}">
        <p14:creationId xmlns:p14="http://schemas.microsoft.com/office/powerpoint/2010/main" val="117207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3036-4726-4F4F-876E-AA778BC87F98}"/>
              </a:ext>
            </a:extLst>
          </p:cNvPr>
          <p:cNvSpPr>
            <a:spLocks noGrp="1"/>
          </p:cNvSpPr>
          <p:nvPr>
            <p:ph type="title"/>
          </p:nvPr>
        </p:nvSpPr>
        <p:spPr/>
        <p:txBody>
          <a:bodyPr/>
          <a:lstStyle/>
          <a:p>
            <a:r>
              <a:rPr lang="en-US" dirty="0"/>
              <a:t>YH Workshops</a:t>
            </a:r>
          </a:p>
        </p:txBody>
      </p:sp>
      <p:sp>
        <p:nvSpPr>
          <p:cNvPr id="3" name="Content Placeholder 2">
            <a:extLst>
              <a:ext uri="{FF2B5EF4-FFF2-40B4-BE49-F238E27FC236}">
                <a16:creationId xmlns:a16="http://schemas.microsoft.com/office/drawing/2014/main" id="{39ED502A-E520-EC4E-8393-08509185ABE6}"/>
              </a:ext>
            </a:extLst>
          </p:cNvPr>
          <p:cNvSpPr>
            <a:spLocks noGrp="1"/>
          </p:cNvSpPr>
          <p:nvPr>
            <p:ph idx="1"/>
          </p:nvPr>
        </p:nvSpPr>
        <p:spPr/>
        <p:txBody>
          <a:bodyPr>
            <a:normAutofit fontScale="92500" lnSpcReduction="10000"/>
          </a:bodyPr>
          <a:lstStyle/>
          <a:p>
            <a:r>
              <a:rPr lang="en-US" dirty="0"/>
              <a:t>Two workshops (March 19) run by Together for Short Lives </a:t>
            </a:r>
          </a:p>
          <a:p>
            <a:r>
              <a:rPr lang="en-US" dirty="0"/>
              <a:t>attended by staff from across the YH region from NHS and voluntary services incl commissioners</a:t>
            </a:r>
          </a:p>
          <a:p>
            <a:endParaRPr lang="en-US" dirty="0"/>
          </a:p>
          <a:p>
            <a:pPr lvl="1"/>
            <a:r>
              <a:rPr lang="en-GB" dirty="0"/>
              <a:t>Understand what the new commissioning model recommends </a:t>
            </a:r>
          </a:p>
          <a:p>
            <a:pPr lvl="1"/>
            <a:r>
              <a:rPr lang="en-GB" dirty="0"/>
              <a:t>Understand what a managed clinical network (MCN) is, what it should comprise and how it should be organised </a:t>
            </a:r>
          </a:p>
          <a:p>
            <a:pPr lvl="1"/>
            <a:r>
              <a:rPr lang="en-GB" dirty="0"/>
              <a:t>SWOT analyses of Yorkshire and Humber Region</a:t>
            </a:r>
          </a:p>
          <a:p>
            <a:pPr lvl="1"/>
            <a:r>
              <a:rPr lang="en-GB" dirty="0"/>
              <a:t>Develop key workstreams </a:t>
            </a:r>
          </a:p>
          <a:p>
            <a:pPr lvl="1"/>
            <a:r>
              <a:rPr lang="en-GB" dirty="0"/>
              <a:t>RACI matrices (who is Responsible, Accountable, Consulted, Informed)</a:t>
            </a:r>
          </a:p>
          <a:p>
            <a:endParaRPr lang="en-US" dirty="0"/>
          </a:p>
        </p:txBody>
      </p:sp>
    </p:spTree>
    <p:extLst>
      <p:ext uri="{BB962C8B-B14F-4D97-AF65-F5344CB8AC3E}">
        <p14:creationId xmlns:p14="http://schemas.microsoft.com/office/powerpoint/2010/main" val="132030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MCN Development</a:t>
            </a:r>
            <a:endParaRPr lang="en-US" dirty="0"/>
          </a:p>
        </p:txBody>
      </p:sp>
      <p:sp>
        <p:nvSpPr>
          <p:cNvPr id="3" name="Content Placeholder 2"/>
          <p:cNvSpPr>
            <a:spLocks noGrp="1"/>
          </p:cNvSpPr>
          <p:nvPr>
            <p:ph idx="1"/>
          </p:nvPr>
        </p:nvSpPr>
        <p:spPr/>
        <p:txBody>
          <a:bodyPr>
            <a:normAutofit/>
          </a:bodyPr>
          <a:lstStyle/>
          <a:p>
            <a:r>
              <a:rPr lang="en-GB" dirty="0"/>
              <a:t>The YHCPCN is becoming a formalised MCN</a:t>
            </a:r>
          </a:p>
          <a:p>
            <a:r>
              <a:rPr lang="en-GB" dirty="0"/>
              <a:t>Representative from </a:t>
            </a:r>
            <a:r>
              <a:rPr lang="en-GB" i="1" dirty="0"/>
              <a:t>all</a:t>
            </a:r>
            <a:r>
              <a:rPr lang="en-GB" dirty="0"/>
              <a:t> DGH, Tertiary centres, CCN teams </a:t>
            </a:r>
          </a:p>
          <a:p>
            <a:r>
              <a:rPr lang="en-GB" dirty="0"/>
              <a:t>Representative from allied health professions, social care and education – to develop coordinated care</a:t>
            </a:r>
          </a:p>
          <a:p>
            <a:r>
              <a:rPr lang="en-GB" dirty="0"/>
              <a:t>Robust governance and MoU between network and organisations</a:t>
            </a:r>
          </a:p>
          <a:p>
            <a:r>
              <a:rPr lang="en-GB" dirty="0"/>
              <a:t>Links with STPs and CCGs</a:t>
            </a:r>
          </a:p>
          <a:p>
            <a:r>
              <a:rPr lang="en-GB" dirty="0"/>
              <a:t>Data sharing agreement required</a:t>
            </a:r>
          </a:p>
          <a:p>
            <a:endParaRPr lang="en-US" dirty="0"/>
          </a:p>
        </p:txBody>
      </p:sp>
    </p:spTree>
    <p:extLst>
      <p:ext uri="{BB962C8B-B14F-4D97-AF65-F5344CB8AC3E}">
        <p14:creationId xmlns:p14="http://schemas.microsoft.com/office/powerpoint/2010/main" val="140222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44" b="4208"/>
          <a:stretch/>
        </p:blipFill>
        <p:spPr>
          <a:xfrm>
            <a:off x="1933073" y="-482076"/>
            <a:ext cx="6256422" cy="6202676"/>
          </a:xfrm>
        </p:spPr>
      </p:pic>
    </p:spTree>
    <p:extLst>
      <p:ext uri="{BB962C8B-B14F-4D97-AF65-F5344CB8AC3E}">
        <p14:creationId xmlns:p14="http://schemas.microsoft.com/office/powerpoint/2010/main" val="257523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15200" cy="765175"/>
          </a:xfrm>
        </p:spPr>
        <p:txBody>
          <a:bodyPr>
            <a:normAutofit fontScale="90000"/>
          </a:bodyPr>
          <a:lstStyle/>
          <a:p>
            <a:r>
              <a:rPr lang="en-GB" dirty="0"/>
              <a:t>Recommendations for STPs</a:t>
            </a:r>
            <a:endParaRPr lang="en-US" dirty="0"/>
          </a:p>
        </p:txBody>
      </p:sp>
      <p:sp>
        <p:nvSpPr>
          <p:cNvPr id="3" name="Content Placeholder 2"/>
          <p:cNvSpPr>
            <a:spLocks noGrp="1"/>
          </p:cNvSpPr>
          <p:nvPr>
            <p:ph idx="1"/>
          </p:nvPr>
        </p:nvSpPr>
        <p:spPr>
          <a:xfrm>
            <a:off x="838200" y="1130300"/>
            <a:ext cx="10630990" cy="4824412"/>
          </a:xfrm>
        </p:spPr>
        <p:txBody>
          <a:bodyPr>
            <a:normAutofit/>
          </a:bodyPr>
          <a:lstStyle/>
          <a:p>
            <a:pPr>
              <a:buNone/>
            </a:pPr>
            <a:r>
              <a:rPr lang="en-GB" b="1" dirty="0"/>
              <a:t>   Include Children’s palliative care/EOL Care work stream in all 3 STPs across the region to plan for and provide resources to deliver high quality care to all babies, children and young people with LLC.  </a:t>
            </a:r>
          </a:p>
          <a:p>
            <a:r>
              <a:rPr lang="en-GB" dirty="0"/>
              <a:t>To support representatives to attend the meetings from all Trusts</a:t>
            </a:r>
          </a:p>
          <a:p>
            <a:r>
              <a:rPr lang="en-GB" dirty="0"/>
              <a:t>To ensure that community nursing teams provide flexible 24/7 services to support children to stay out of hospital where possible and particularly to enable EOL care at home </a:t>
            </a:r>
          </a:p>
          <a:p>
            <a:r>
              <a:rPr lang="en-GB" dirty="0"/>
              <a:t>Support the MCN to deliver on the full strategy and NHSE service specification over the next 3 years</a:t>
            </a:r>
            <a:endParaRPr lang="en-US" dirty="0">
              <a:solidFill>
                <a:srgbClr val="FF0000"/>
              </a:solidFill>
            </a:endParaRPr>
          </a:p>
          <a:p>
            <a:endParaRPr lang="en-US" dirty="0"/>
          </a:p>
        </p:txBody>
      </p:sp>
    </p:spTree>
    <p:extLst>
      <p:ext uri="{BB962C8B-B14F-4D97-AF65-F5344CB8AC3E}">
        <p14:creationId xmlns:p14="http://schemas.microsoft.com/office/powerpoint/2010/main" val="348399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1325563"/>
          </a:xfrm>
        </p:spPr>
        <p:txBody>
          <a:bodyPr/>
          <a:lstStyle/>
          <a:p>
            <a:r>
              <a:rPr lang="en-US" dirty="0"/>
              <a:t>Agenda</a:t>
            </a:r>
          </a:p>
        </p:txBody>
      </p:sp>
      <p:sp>
        <p:nvSpPr>
          <p:cNvPr id="5" name="Content Placeholder 4">
            <a:extLst>
              <a:ext uri="{FF2B5EF4-FFF2-40B4-BE49-F238E27FC236}">
                <a16:creationId xmlns:a16="http://schemas.microsoft.com/office/drawing/2014/main" id="{48C5402C-D3F7-FF4F-B3B3-76334A245294}"/>
              </a:ext>
            </a:extLst>
          </p:cNvPr>
          <p:cNvSpPr>
            <a:spLocks noGrp="1"/>
          </p:cNvSpPr>
          <p:nvPr>
            <p:ph idx="1"/>
          </p:nvPr>
        </p:nvSpPr>
        <p:spPr>
          <a:xfrm>
            <a:off x="838200" y="1491916"/>
            <a:ext cx="10515600" cy="3963662"/>
          </a:xfrm>
        </p:spPr>
        <p:txBody>
          <a:bodyPr>
            <a:normAutofit fontScale="92500" lnSpcReduction="10000"/>
          </a:bodyPr>
          <a:lstStyle/>
          <a:p>
            <a:r>
              <a:rPr lang="en-US" dirty="0"/>
              <a:t>Context – Yorkshire &amp; Humber</a:t>
            </a:r>
          </a:p>
          <a:p>
            <a:r>
              <a:rPr lang="en-US" dirty="0"/>
              <a:t>The NSHE Draft Service Specification</a:t>
            </a:r>
          </a:p>
          <a:p>
            <a:r>
              <a:rPr lang="en-US" dirty="0"/>
              <a:t>What are we doing in the Pilot?</a:t>
            </a:r>
          </a:p>
          <a:p>
            <a:r>
              <a:rPr lang="en-US" b="1" dirty="0"/>
              <a:t>Pilot Objectives</a:t>
            </a:r>
          </a:p>
          <a:p>
            <a:pPr lvl="1"/>
            <a:r>
              <a:rPr lang="en-US" dirty="0"/>
              <a:t>Executive</a:t>
            </a:r>
          </a:p>
          <a:p>
            <a:pPr lvl="1"/>
            <a:r>
              <a:rPr lang="en-US" dirty="0"/>
              <a:t>Clinical</a:t>
            </a:r>
          </a:p>
          <a:p>
            <a:pPr lvl="1"/>
            <a:r>
              <a:rPr lang="en-US" dirty="0"/>
              <a:t>Data</a:t>
            </a:r>
          </a:p>
          <a:p>
            <a:pPr lvl="1"/>
            <a:r>
              <a:rPr lang="en-US" dirty="0"/>
              <a:t>Commissioning</a:t>
            </a:r>
          </a:p>
          <a:p>
            <a:pPr lvl="1"/>
            <a:r>
              <a:rPr lang="en-US" dirty="0"/>
              <a:t>Workforce &amp; Education</a:t>
            </a:r>
          </a:p>
          <a:p>
            <a:r>
              <a:rPr lang="en-US" dirty="0"/>
              <a:t>Next Steps</a:t>
            </a:r>
          </a:p>
        </p:txBody>
      </p:sp>
      <p:pic>
        <p:nvPicPr>
          <p:cNvPr id="4" name="Content Placeholder 4">
            <a:extLst>
              <a:ext uri="{FF2B5EF4-FFF2-40B4-BE49-F238E27FC236}">
                <a16:creationId xmlns:a16="http://schemas.microsoft.com/office/drawing/2014/main" id="{146AB6C6-A815-3748-9DF0-AD0889737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206" y="1799406"/>
            <a:ext cx="1629594" cy="1629594"/>
          </a:xfrm>
          <a:prstGeom prst="rect">
            <a:avLst/>
          </a:prstGeom>
        </p:spPr>
      </p:pic>
      <p:pic>
        <p:nvPicPr>
          <p:cNvPr id="6" name="Picture 5">
            <a:extLst>
              <a:ext uri="{FF2B5EF4-FFF2-40B4-BE49-F238E27FC236}">
                <a16:creationId xmlns:a16="http://schemas.microsoft.com/office/drawing/2014/main" id="{974EADC0-DCA9-624F-B4BB-4721F1549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313" y="2502476"/>
            <a:ext cx="1942542" cy="1942542"/>
          </a:xfrm>
          <a:prstGeom prst="rect">
            <a:avLst/>
          </a:prstGeom>
        </p:spPr>
      </p:pic>
      <p:pic>
        <p:nvPicPr>
          <p:cNvPr id="7" name="Picture 6">
            <a:extLst>
              <a:ext uri="{FF2B5EF4-FFF2-40B4-BE49-F238E27FC236}">
                <a16:creationId xmlns:a16="http://schemas.microsoft.com/office/drawing/2014/main" id="{64F14752-9F40-D347-A9E6-679A07EB0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577" y="3947982"/>
            <a:ext cx="1815086" cy="1815086"/>
          </a:xfrm>
          <a:prstGeom prst="rect">
            <a:avLst/>
          </a:prstGeom>
        </p:spPr>
      </p:pic>
    </p:spTree>
    <p:extLst>
      <p:ext uri="{BB962C8B-B14F-4D97-AF65-F5344CB8AC3E}">
        <p14:creationId xmlns:p14="http://schemas.microsoft.com/office/powerpoint/2010/main" val="25209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A180-0481-E943-8D69-238DF69E9961}"/>
              </a:ext>
            </a:extLst>
          </p:cNvPr>
          <p:cNvSpPr>
            <a:spLocks noGrp="1"/>
          </p:cNvSpPr>
          <p:nvPr>
            <p:ph type="title"/>
          </p:nvPr>
        </p:nvSpPr>
        <p:spPr>
          <a:xfrm>
            <a:off x="838200" y="365125"/>
            <a:ext cx="8289758" cy="1325563"/>
          </a:xfrm>
        </p:spPr>
        <p:txBody>
          <a:bodyPr/>
          <a:lstStyle/>
          <a:p>
            <a:r>
              <a:rPr lang="en-US" dirty="0"/>
              <a:t>Executive Network Framework</a:t>
            </a:r>
          </a:p>
        </p:txBody>
      </p:sp>
      <p:sp>
        <p:nvSpPr>
          <p:cNvPr id="3" name="Content Placeholder 2">
            <a:extLst>
              <a:ext uri="{FF2B5EF4-FFF2-40B4-BE49-F238E27FC236}">
                <a16:creationId xmlns:a16="http://schemas.microsoft.com/office/drawing/2014/main" id="{04F27D36-E938-4B49-A635-DDF127D71082}"/>
              </a:ext>
            </a:extLst>
          </p:cNvPr>
          <p:cNvSpPr>
            <a:spLocks noGrp="1"/>
          </p:cNvSpPr>
          <p:nvPr>
            <p:ph idx="1"/>
          </p:nvPr>
        </p:nvSpPr>
        <p:spPr/>
        <p:txBody>
          <a:bodyPr>
            <a:normAutofit fontScale="92500" lnSpcReduction="20000"/>
          </a:bodyPr>
          <a:lstStyle/>
          <a:p>
            <a:r>
              <a:rPr lang="en-US" dirty="0"/>
              <a:t>Develop governance framework for the network</a:t>
            </a:r>
          </a:p>
          <a:p>
            <a:r>
              <a:rPr lang="en-US" dirty="0"/>
              <a:t>Develop a commissioning group across the ICS/STP and local authorities that has governance into network board</a:t>
            </a:r>
          </a:p>
          <a:p>
            <a:r>
              <a:rPr lang="en-US" dirty="0"/>
              <a:t>Develop steering groups  for work streams with leads and clear objectives identified- each group to develop action plan and report to network board</a:t>
            </a:r>
          </a:p>
          <a:p>
            <a:r>
              <a:rPr lang="en-US" dirty="0"/>
              <a:t>Confirm evaluation processes and responsibilities</a:t>
            </a:r>
          </a:p>
          <a:p>
            <a:r>
              <a:rPr lang="en-US" dirty="0"/>
              <a:t>Confirm future funding of network and ownership</a:t>
            </a:r>
          </a:p>
          <a:p>
            <a:r>
              <a:rPr lang="en-US" dirty="0"/>
              <a:t>Develop guidance re how to and costs of setting up a MCN</a:t>
            </a:r>
          </a:p>
          <a:p>
            <a:r>
              <a:rPr lang="en-US" dirty="0"/>
              <a:t>Evaluation</a:t>
            </a:r>
          </a:p>
        </p:txBody>
      </p:sp>
    </p:spTree>
    <p:extLst>
      <p:ext uri="{BB962C8B-B14F-4D97-AF65-F5344CB8AC3E}">
        <p14:creationId xmlns:p14="http://schemas.microsoft.com/office/powerpoint/2010/main" val="137299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36C5-1419-5A4E-A7C4-D23F5E152034}"/>
              </a:ext>
            </a:extLst>
          </p:cNvPr>
          <p:cNvSpPr>
            <a:spLocks noGrp="1"/>
          </p:cNvSpPr>
          <p:nvPr>
            <p:ph type="title"/>
          </p:nvPr>
        </p:nvSpPr>
        <p:spPr/>
        <p:txBody>
          <a:bodyPr/>
          <a:lstStyle/>
          <a:p>
            <a:r>
              <a:rPr lang="en-US" dirty="0"/>
              <a:t>Clinical - Objectives</a:t>
            </a:r>
          </a:p>
        </p:txBody>
      </p:sp>
      <p:sp>
        <p:nvSpPr>
          <p:cNvPr id="3" name="Content Placeholder 2">
            <a:extLst>
              <a:ext uri="{FF2B5EF4-FFF2-40B4-BE49-F238E27FC236}">
                <a16:creationId xmlns:a16="http://schemas.microsoft.com/office/drawing/2014/main" id="{F9334DC6-9AE1-FB44-9C43-53C3C0A24FD1}"/>
              </a:ext>
            </a:extLst>
          </p:cNvPr>
          <p:cNvSpPr>
            <a:spLocks noGrp="1"/>
          </p:cNvSpPr>
          <p:nvPr>
            <p:ph idx="1"/>
          </p:nvPr>
        </p:nvSpPr>
        <p:spPr>
          <a:xfrm>
            <a:off x="838200" y="1507959"/>
            <a:ext cx="10515600" cy="4443662"/>
          </a:xfrm>
        </p:spPr>
        <p:txBody>
          <a:bodyPr>
            <a:normAutofit fontScale="77500" lnSpcReduction="20000"/>
          </a:bodyPr>
          <a:lstStyle/>
          <a:p>
            <a:r>
              <a:rPr lang="en-US" dirty="0"/>
              <a:t>Explore opportunities to offer regional 24/7 care embedding the model within existing out of hours care services</a:t>
            </a:r>
          </a:p>
          <a:p>
            <a:r>
              <a:rPr lang="en-US" dirty="0"/>
              <a:t>Produce business plans for regional and sub regional OOH access to specialist advice including indicative costs- to include shared database, 24/7 advice line and 24/7 children’s community nursing service</a:t>
            </a:r>
          </a:p>
          <a:p>
            <a:r>
              <a:rPr lang="en-US" dirty="0"/>
              <a:t>Explore opportunities for sub-regional OOH specialist nursing in the community – recommendations to network board</a:t>
            </a:r>
          </a:p>
          <a:p>
            <a:r>
              <a:rPr lang="en-US" dirty="0"/>
              <a:t>Develop process of holistic personalized care and support plan such as the CYPACP</a:t>
            </a:r>
          </a:p>
          <a:p>
            <a:r>
              <a:rPr lang="en-US" dirty="0"/>
              <a:t>Develop pathways for families to benefit from social prescribing from NHSE</a:t>
            </a:r>
          </a:p>
          <a:p>
            <a:r>
              <a:rPr lang="en-US" dirty="0"/>
              <a:t>Examine opportunities for personal health budgets NHSE</a:t>
            </a:r>
          </a:p>
          <a:p>
            <a:r>
              <a:rPr lang="en-US" dirty="0"/>
              <a:t>Develop policy for dealing with contentious cases</a:t>
            </a:r>
          </a:p>
          <a:p>
            <a:r>
              <a:rPr lang="en-US" dirty="0"/>
              <a:t>Feedback to NHSE on suitability of the service spec including recommendations for minimum standards</a:t>
            </a:r>
          </a:p>
        </p:txBody>
      </p:sp>
    </p:spTree>
    <p:extLst>
      <p:ext uri="{BB962C8B-B14F-4D97-AF65-F5344CB8AC3E}">
        <p14:creationId xmlns:p14="http://schemas.microsoft.com/office/powerpoint/2010/main" val="156847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5121-F5EB-F640-9F5B-FD23A9F79424}"/>
              </a:ext>
            </a:extLst>
          </p:cNvPr>
          <p:cNvSpPr>
            <a:spLocks noGrp="1"/>
          </p:cNvSpPr>
          <p:nvPr>
            <p:ph type="title"/>
          </p:nvPr>
        </p:nvSpPr>
        <p:spPr/>
        <p:txBody>
          <a:bodyPr/>
          <a:lstStyle/>
          <a:p>
            <a:r>
              <a:rPr lang="en-US" dirty="0"/>
              <a:t>Clinical – 24/7 </a:t>
            </a:r>
          </a:p>
        </p:txBody>
      </p:sp>
      <p:sp>
        <p:nvSpPr>
          <p:cNvPr id="3" name="Content Placeholder 2">
            <a:extLst>
              <a:ext uri="{FF2B5EF4-FFF2-40B4-BE49-F238E27FC236}">
                <a16:creationId xmlns:a16="http://schemas.microsoft.com/office/drawing/2014/main" id="{57C9CA24-CC7F-9248-86AC-8E5FADB3B466}"/>
              </a:ext>
            </a:extLst>
          </p:cNvPr>
          <p:cNvSpPr>
            <a:spLocks noGrp="1"/>
          </p:cNvSpPr>
          <p:nvPr>
            <p:ph idx="1"/>
          </p:nvPr>
        </p:nvSpPr>
        <p:spPr/>
        <p:txBody>
          <a:bodyPr>
            <a:normAutofit fontScale="92500" lnSpcReduction="10000"/>
          </a:bodyPr>
          <a:lstStyle/>
          <a:p>
            <a:r>
              <a:rPr lang="en-US" dirty="0"/>
              <a:t>24/7 task and finish group </a:t>
            </a:r>
          </a:p>
          <a:p>
            <a:pPr lvl="1"/>
            <a:r>
              <a:rPr lang="en-US" dirty="0"/>
              <a:t>First met May 19 - Explore opportunities to offer 24/7 care - Initial options appraisal with SWOT analysis</a:t>
            </a:r>
          </a:p>
          <a:p>
            <a:pPr lvl="1"/>
            <a:r>
              <a:rPr lang="en-US" dirty="0"/>
              <a:t>Considered 'POON' central specialist palliative care team model, rapid response community model, flexible response, trading services and hospice models </a:t>
            </a:r>
          </a:p>
          <a:p>
            <a:pPr lvl="1"/>
            <a:r>
              <a:rPr lang="en-US" dirty="0"/>
              <a:t>Meeting June 19 - </a:t>
            </a:r>
            <a:r>
              <a:rPr lang="en-US" dirty="0" err="1"/>
              <a:t>Recognise</a:t>
            </a:r>
            <a:r>
              <a:rPr lang="en-US" dirty="0"/>
              <a:t> need for hybrid model with central expert team and local flexible response </a:t>
            </a:r>
          </a:p>
          <a:p>
            <a:pPr lvl="1"/>
            <a:r>
              <a:rPr lang="en-GB" dirty="0"/>
              <a:t>It is not felt possible to meet the NHSE service spec or provide good care without both</a:t>
            </a:r>
          </a:p>
          <a:p>
            <a:pPr lvl="1"/>
            <a:r>
              <a:rPr lang="en-GB" dirty="0"/>
              <a:t>Put patients onto the on call list (when end of life or symptoms out of control) and parents/local professionals can call specialist team</a:t>
            </a:r>
          </a:p>
        </p:txBody>
      </p:sp>
    </p:spTree>
    <p:extLst>
      <p:ext uri="{BB962C8B-B14F-4D97-AF65-F5344CB8AC3E}">
        <p14:creationId xmlns:p14="http://schemas.microsoft.com/office/powerpoint/2010/main" val="313197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769441"/>
          </a:xfrm>
        </p:spPr>
        <p:txBody>
          <a:bodyPr anchor="t">
            <a:normAutofit/>
          </a:bodyPr>
          <a:lstStyle/>
          <a:p>
            <a:r>
              <a:rPr lang="en-US" sz="4000" dirty="0"/>
              <a:t>Yorkshire &amp; Humber Region</a:t>
            </a:r>
          </a:p>
        </p:txBody>
      </p:sp>
      <p:pic>
        <p:nvPicPr>
          <p:cNvPr id="4" name="Picture 3">
            <a:extLst>
              <a:ext uri="{FF2B5EF4-FFF2-40B4-BE49-F238E27FC236}">
                <a16:creationId xmlns:a16="http://schemas.microsoft.com/office/drawing/2014/main" id="{A7765400-D9FE-4B27-8A36-EBB40CD2E1AA}"/>
              </a:ext>
            </a:extLst>
          </p:cNvPr>
          <p:cNvPicPr>
            <a:picLocks noChangeAspect="1"/>
          </p:cNvPicPr>
          <p:nvPr/>
        </p:nvPicPr>
        <p:blipFill>
          <a:blip r:embed="rId2"/>
          <a:stretch>
            <a:fillRect/>
          </a:stretch>
        </p:blipFill>
        <p:spPr>
          <a:xfrm>
            <a:off x="993750" y="2120815"/>
            <a:ext cx="2946765" cy="3596787"/>
          </a:xfrm>
          <a:prstGeom prst="rect">
            <a:avLst/>
          </a:prstGeom>
        </p:spPr>
      </p:pic>
      <p:sp>
        <p:nvSpPr>
          <p:cNvPr id="6" name="Rectangle 5">
            <a:extLst>
              <a:ext uri="{FF2B5EF4-FFF2-40B4-BE49-F238E27FC236}">
                <a16:creationId xmlns:a16="http://schemas.microsoft.com/office/drawing/2014/main" id="{9ED0CD4C-2799-4829-B6A4-FD8B0039D875}"/>
              </a:ext>
            </a:extLst>
          </p:cNvPr>
          <p:cNvSpPr/>
          <p:nvPr/>
        </p:nvSpPr>
        <p:spPr>
          <a:xfrm>
            <a:off x="4162854" y="1510930"/>
            <a:ext cx="7693119"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5.3 million-&gt; 1.1 million -&gt; 3740</a:t>
            </a:r>
            <a:r>
              <a:rPr lang="en-US" sz="4400" b="1" cap="none" spc="0" dirty="0">
                <a:ln w="22225">
                  <a:solidFill>
                    <a:schemeClr val="accent2"/>
                  </a:solidFill>
                  <a:prstDash val="solid"/>
                </a:ln>
                <a:solidFill>
                  <a:schemeClr val="accent2">
                    <a:lumMod val="40000"/>
                    <a:lumOff val="60000"/>
                  </a:schemeClr>
                </a:solidFill>
                <a:effectLst/>
              </a:rPr>
              <a:t> </a:t>
            </a:r>
          </a:p>
        </p:txBody>
      </p:sp>
      <p:sp>
        <p:nvSpPr>
          <p:cNvPr id="9" name="Content Placeholder 8">
            <a:extLst>
              <a:ext uri="{FF2B5EF4-FFF2-40B4-BE49-F238E27FC236}">
                <a16:creationId xmlns:a16="http://schemas.microsoft.com/office/drawing/2014/main" id="{B4CA2236-EF44-8F4A-A494-A04C92B3FEAC}"/>
              </a:ext>
            </a:extLst>
          </p:cNvPr>
          <p:cNvSpPr>
            <a:spLocks noGrp="1"/>
          </p:cNvSpPr>
          <p:nvPr>
            <p:ph idx="1"/>
          </p:nvPr>
        </p:nvSpPr>
        <p:spPr>
          <a:xfrm>
            <a:off x="4162855" y="2280371"/>
            <a:ext cx="3609974" cy="2670507"/>
          </a:xfrm>
        </p:spPr>
        <p:txBody>
          <a:bodyPr/>
          <a:lstStyle/>
          <a:p>
            <a:r>
              <a:rPr lang="en-US" dirty="0"/>
              <a:t>16 Local Authorities</a:t>
            </a:r>
          </a:p>
          <a:p>
            <a:r>
              <a:rPr lang="en-US" dirty="0"/>
              <a:t>2 Tertiary </a:t>
            </a:r>
            <a:r>
              <a:rPr lang="en-US" dirty="0" err="1"/>
              <a:t>Centres</a:t>
            </a:r>
            <a:endParaRPr lang="en-US" dirty="0"/>
          </a:p>
          <a:p>
            <a:r>
              <a:rPr lang="en-US" dirty="0"/>
              <a:t>16 DGH</a:t>
            </a:r>
          </a:p>
          <a:p>
            <a:r>
              <a:rPr lang="en-US" dirty="0"/>
              <a:t>14 CDOPs</a:t>
            </a:r>
          </a:p>
          <a:p>
            <a:r>
              <a:rPr lang="en-US" dirty="0"/>
              <a:t>4 Children’s Hospices</a:t>
            </a:r>
          </a:p>
        </p:txBody>
      </p:sp>
    </p:spTree>
    <p:extLst>
      <p:ext uri="{BB962C8B-B14F-4D97-AF65-F5344CB8AC3E}">
        <p14:creationId xmlns:p14="http://schemas.microsoft.com/office/powerpoint/2010/main" val="86835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C1BE-3890-4D47-B0A4-84898824A69B}"/>
              </a:ext>
            </a:extLst>
          </p:cNvPr>
          <p:cNvSpPr>
            <a:spLocks noGrp="1"/>
          </p:cNvSpPr>
          <p:nvPr>
            <p:ph type="title"/>
          </p:nvPr>
        </p:nvSpPr>
        <p:spPr/>
        <p:txBody>
          <a:bodyPr/>
          <a:lstStyle/>
          <a:p>
            <a:r>
              <a:rPr lang="en-US" dirty="0"/>
              <a:t>Clinical - Specialist </a:t>
            </a:r>
          </a:p>
        </p:txBody>
      </p:sp>
      <p:sp>
        <p:nvSpPr>
          <p:cNvPr id="3" name="Content Placeholder 2">
            <a:extLst>
              <a:ext uri="{FF2B5EF4-FFF2-40B4-BE49-F238E27FC236}">
                <a16:creationId xmlns:a16="http://schemas.microsoft.com/office/drawing/2014/main" id="{03AF1298-4E97-4242-8F33-7CF1EC088B64}"/>
              </a:ext>
            </a:extLst>
          </p:cNvPr>
          <p:cNvSpPr>
            <a:spLocks noGrp="1"/>
          </p:cNvSpPr>
          <p:nvPr>
            <p:ph idx="1"/>
          </p:nvPr>
        </p:nvSpPr>
        <p:spPr/>
        <p:txBody>
          <a:bodyPr/>
          <a:lstStyle/>
          <a:p>
            <a:r>
              <a:rPr lang="en-US" dirty="0"/>
              <a:t>Leeds Teaching Hospitals NHS Trust and Sheffield Children’s NHS Foundation Trust have both submitted bids for specialist palliative care team </a:t>
            </a:r>
          </a:p>
          <a:p>
            <a:pPr lvl="1"/>
            <a:r>
              <a:rPr lang="en-US" dirty="0"/>
              <a:t>including consultant and nurse time and pharmacy/psychology</a:t>
            </a:r>
          </a:p>
          <a:p>
            <a:r>
              <a:rPr lang="en-US" dirty="0"/>
              <a:t>EMBRACE the YH acute transport service have been contacted regarding the potential of coordinating on call specialist advice line</a:t>
            </a:r>
          </a:p>
          <a:p>
            <a:endParaRPr lang="en-US" dirty="0"/>
          </a:p>
        </p:txBody>
      </p:sp>
    </p:spTree>
    <p:extLst>
      <p:ext uri="{BB962C8B-B14F-4D97-AF65-F5344CB8AC3E}">
        <p14:creationId xmlns:p14="http://schemas.microsoft.com/office/powerpoint/2010/main" val="344493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504B-2940-6C4F-824C-D02DC92B17F4}"/>
              </a:ext>
            </a:extLst>
          </p:cNvPr>
          <p:cNvSpPr>
            <a:spLocks noGrp="1"/>
          </p:cNvSpPr>
          <p:nvPr>
            <p:ph type="title"/>
          </p:nvPr>
        </p:nvSpPr>
        <p:spPr>
          <a:xfrm>
            <a:off x="838200" y="365125"/>
            <a:ext cx="7632032" cy="1325563"/>
          </a:xfrm>
        </p:spPr>
        <p:txBody>
          <a:bodyPr/>
          <a:lstStyle/>
          <a:p>
            <a:r>
              <a:rPr lang="en-US" dirty="0"/>
              <a:t>Clinical - Challenges</a:t>
            </a:r>
          </a:p>
        </p:txBody>
      </p:sp>
      <p:graphicFrame>
        <p:nvGraphicFramePr>
          <p:cNvPr id="4" name="Content Placeholder 3">
            <a:extLst>
              <a:ext uri="{FF2B5EF4-FFF2-40B4-BE49-F238E27FC236}">
                <a16:creationId xmlns:a16="http://schemas.microsoft.com/office/drawing/2014/main" id="{6EA0A946-5E1A-3748-8778-6F58A36524E3}"/>
              </a:ext>
            </a:extLst>
          </p:cNvPr>
          <p:cNvGraphicFramePr>
            <a:graphicFrameLocks noGrp="1"/>
          </p:cNvGraphicFramePr>
          <p:nvPr>
            <p:ph idx="1"/>
            <p:extLst>
              <p:ext uri="{D42A27DB-BD31-4B8C-83A1-F6EECF244321}">
                <p14:modId xmlns:p14="http://schemas.microsoft.com/office/powerpoint/2010/main" val="33466408"/>
              </p:ext>
            </p:extLst>
          </p:nvPr>
        </p:nvGraphicFramePr>
        <p:xfrm>
          <a:off x="838200" y="1825625"/>
          <a:ext cx="10515600" cy="362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6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5CD0-FB2B-8741-8CF8-BD47106C7BD8}"/>
              </a:ext>
            </a:extLst>
          </p:cNvPr>
          <p:cNvSpPr>
            <a:spLocks noGrp="1"/>
          </p:cNvSpPr>
          <p:nvPr>
            <p:ph type="title"/>
          </p:nvPr>
        </p:nvSpPr>
        <p:spPr/>
        <p:txBody>
          <a:bodyPr/>
          <a:lstStyle/>
          <a:p>
            <a:r>
              <a:rPr lang="en-US" dirty="0"/>
              <a:t>Clinical – Funding </a:t>
            </a:r>
          </a:p>
        </p:txBody>
      </p:sp>
      <p:sp>
        <p:nvSpPr>
          <p:cNvPr id="3" name="Content Placeholder 2">
            <a:extLst>
              <a:ext uri="{FF2B5EF4-FFF2-40B4-BE49-F238E27FC236}">
                <a16:creationId xmlns:a16="http://schemas.microsoft.com/office/drawing/2014/main" id="{F8FFBFC1-8CD8-0449-AF3E-2149F893ECCA}"/>
              </a:ext>
            </a:extLst>
          </p:cNvPr>
          <p:cNvSpPr>
            <a:spLocks noGrp="1"/>
          </p:cNvSpPr>
          <p:nvPr>
            <p:ph idx="1"/>
          </p:nvPr>
        </p:nvSpPr>
        <p:spPr/>
        <p:txBody>
          <a:bodyPr>
            <a:normAutofit fontScale="92500" lnSpcReduction="20000"/>
          </a:bodyPr>
          <a:lstStyle/>
          <a:p>
            <a:r>
              <a:rPr lang="en-GB" dirty="0"/>
              <a:t>Central specialist team funding would need to come from specialised commissioning and the community nurses extended hours from CCG</a:t>
            </a:r>
          </a:p>
          <a:p>
            <a:r>
              <a:rPr lang="en-GB" dirty="0"/>
              <a:t>If large numbers we could do block contract</a:t>
            </a:r>
          </a:p>
          <a:p>
            <a:r>
              <a:rPr lang="en-GB" dirty="0"/>
              <a:t>Small number areas need a separate budget – to ensure staff get payment </a:t>
            </a:r>
          </a:p>
          <a:p>
            <a:r>
              <a:rPr lang="en-GB" dirty="0"/>
              <a:t>Not a single team with high enough numbers so will need a separate budget line</a:t>
            </a:r>
          </a:p>
          <a:p>
            <a:r>
              <a:rPr lang="en-GB" dirty="0"/>
              <a:t>Traded services – CCG may put money in but attach it to a team and they may need to buy in that service</a:t>
            </a:r>
          </a:p>
          <a:p>
            <a:r>
              <a:rPr lang="en-GB" dirty="0"/>
              <a:t>Smaller CCGs would have to pay in a bit anyway otherwise not fair (and top up as required).</a:t>
            </a:r>
          </a:p>
          <a:p>
            <a:endParaRPr lang="en-US" dirty="0"/>
          </a:p>
        </p:txBody>
      </p:sp>
    </p:spTree>
    <p:extLst>
      <p:ext uri="{BB962C8B-B14F-4D97-AF65-F5344CB8AC3E}">
        <p14:creationId xmlns:p14="http://schemas.microsoft.com/office/powerpoint/2010/main" val="265457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5121-F5EB-F640-9F5B-FD23A9F79424}"/>
              </a:ext>
            </a:extLst>
          </p:cNvPr>
          <p:cNvSpPr>
            <a:spLocks noGrp="1"/>
          </p:cNvSpPr>
          <p:nvPr>
            <p:ph type="title"/>
          </p:nvPr>
        </p:nvSpPr>
        <p:spPr/>
        <p:txBody>
          <a:bodyPr/>
          <a:lstStyle/>
          <a:p>
            <a:r>
              <a:rPr lang="en-US" dirty="0"/>
              <a:t>Clinical – Other Activities </a:t>
            </a:r>
          </a:p>
        </p:txBody>
      </p:sp>
      <p:sp>
        <p:nvSpPr>
          <p:cNvPr id="3" name="Content Placeholder 2">
            <a:extLst>
              <a:ext uri="{FF2B5EF4-FFF2-40B4-BE49-F238E27FC236}">
                <a16:creationId xmlns:a16="http://schemas.microsoft.com/office/drawing/2014/main" id="{57C9CA24-CC7F-9248-86AC-8E5FADB3B466}"/>
              </a:ext>
            </a:extLst>
          </p:cNvPr>
          <p:cNvSpPr>
            <a:spLocks noGrp="1"/>
          </p:cNvSpPr>
          <p:nvPr>
            <p:ph idx="1"/>
          </p:nvPr>
        </p:nvSpPr>
        <p:spPr>
          <a:xfrm>
            <a:off x="838200" y="1507959"/>
            <a:ext cx="10515600" cy="3947620"/>
          </a:xfrm>
        </p:spPr>
        <p:txBody>
          <a:bodyPr>
            <a:normAutofit fontScale="92500" lnSpcReduction="10000"/>
          </a:bodyPr>
          <a:lstStyle/>
          <a:p>
            <a:pPr marL="457200" lvl="1" indent="0">
              <a:buNone/>
            </a:pPr>
            <a:endParaRPr lang="en-US" dirty="0"/>
          </a:p>
          <a:p>
            <a:r>
              <a:rPr lang="en-US" dirty="0"/>
              <a:t>Have network support to endorse CYPACP across the region	</a:t>
            </a:r>
          </a:p>
          <a:p>
            <a:r>
              <a:rPr lang="en-US" dirty="0"/>
              <a:t>Develop clear pathways for families to benefit from social prescribing</a:t>
            </a:r>
          </a:p>
          <a:p>
            <a:pPr lvl="1"/>
            <a:r>
              <a:rPr lang="en-US" dirty="0"/>
              <a:t>May 19 local social prescribing lead contacted</a:t>
            </a:r>
          </a:p>
          <a:p>
            <a:pPr lvl="1"/>
            <a:r>
              <a:rPr lang="en-US" dirty="0"/>
              <a:t>June 19 local lead presented social prescribing at YHCPCN clinical meeting </a:t>
            </a:r>
          </a:p>
          <a:p>
            <a:pPr lvl="1"/>
            <a:r>
              <a:rPr lang="en-US" dirty="0"/>
              <a:t>June 19 Network coordinator and clinical chair obtained social prescribing online network access</a:t>
            </a:r>
          </a:p>
          <a:p>
            <a:pPr lvl="1"/>
            <a:r>
              <a:rPr lang="en-US" dirty="0"/>
              <a:t>Questionable how useful this will be for children’s palliative care</a:t>
            </a:r>
          </a:p>
          <a:p>
            <a:r>
              <a:rPr lang="en-US" dirty="0"/>
              <a:t>Develop policy for dealing with contentious cases - Reviewed Nuffield &amp; RCPCH guidance. Appointed lead for this piece of work </a:t>
            </a:r>
          </a:p>
          <a:p>
            <a:endParaRPr lang="en-US" dirty="0"/>
          </a:p>
        </p:txBody>
      </p:sp>
    </p:spTree>
    <p:extLst>
      <p:ext uri="{BB962C8B-B14F-4D97-AF65-F5344CB8AC3E}">
        <p14:creationId xmlns:p14="http://schemas.microsoft.com/office/powerpoint/2010/main" val="130459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CA71-B908-3C42-8996-3C99F09191D4}"/>
              </a:ext>
            </a:extLst>
          </p:cNvPr>
          <p:cNvSpPr>
            <a:spLocks noGrp="1"/>
          </p:cNvSpPr>
          <p:nvPr>
            <p:ph type="title"/>
          </p:nvPr>
        </p:nvSpPr>
        <p:spPr/>
        <p:txBody>
          <a:bodyPr anchor="t">
            <a:normAutofit/>
          </a:bodyPr>
          <a:lstStyle/>
          <a:p>
            <a:r>
              <a:rPr lang="en-US" sz="4000" dirty="0"/>
              <a:t>Data Collection - Objectives</a:t>
            </a:r>
          </a:p>
        </p:txBody>
      </p:sp>
      <p:sp>
        <p:nvSpPr>
          <p:cNvPr id="3" name="Content Placeholder 2">
            <a:extLst>
              <a:ext uri="{FF2B5EF4-FFF2-40B4-BE49-F238E27FC236}">
                <a16:creationId xmlns:a16="http://schemas.microsoft.com/office/drawing/2014/main" id="{976EBDD6-6485-C243-A1FC-7867A7B852D6}"/>
              </a:ext>
            </a:extLst>
          </p:cNvPr>
          <p:cNvSpPr>
            <a:spLocks noGrp="1"/>
          </p:cNvSpPr>
          <p:nvPr>
            <p:ph idx="1"/>
          </p:nvPr>
        </p:nvSpPr>
        <p:spPr/>
        <p:txBody>
          <a:bodyPr>
            <a:normAutofit lnSpcReduction="10000"/>
          </a:bodyPr>
          <a:lstStyle/>
          <a:p>
            <a:r>
              <a:rPr lang="en-US" dirty="0"/>
              <a:t>Scope data collection and undertake a digital maturity assessment (starting with the hospices) highlighting the level of readiness, capability and infrastructure and confirm what is currently collected at a national level</a:t>
            </a:r>
          </a:p>
          <a:p>
            <a:r>
              <a:rPr lang="en-US" dirty="0"/>
              <a:t>Link LHCRE Y&amp;H</a:t>
            </a:r>
          </a:p>
          <a:p>
            <a:r>
              <a:rPr lang="en-US" dirty="0"/>
              <a:t>Develop methods to extend the use of the Community Services Dataset</a:t>
            </a:r>
          </a:p>
          <a:p>
            <a:r>
              <a:rPr lang="en-US" dirty="0"/>
              <a:t>Produce a recommendations report with pathway on future data collection required</a:t>
            </a:r>
          </a:p>
        </p:txBody>
      </p:sp>
    </p:spTree>
    <p:extLst>
      <p:ext uri="{BB962C8B-B14F-4D97-AF65-F5344CB8AC3E}">
        <p14:creationId xmlns:p14="http://schemas.microsoft.com/office/powerpoint/2010/main" val="1919933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2EE4-7984-3C48-8C48-B760F5187F54}"/>
              </a:ext>
            </a:extLst>
          </p:cNvPr>
          <p:cNvSpPr>
            <a:spLocks noGrp="1"/>
          </p:cNvSpPr>
          <p:nvPr>
            <p:ph type="title"/>
          </p:nvPr>
        </p:nvSpPr>
        <p:spPr/>
        <p:txBody>
          <a:bodyPr anchor="t">
            <a:normAutofit/>
          </a:bodyPr>
          <a:lstStyle/>
          <a:p>
            <a:r>
              <a:rPr lang="en-US" sz="4000" dirty="0"/>
              <a:t>Data Collection - Progress</a:t>
            </a:r>
          </a:p>
        </p:txBody>
      </p:sp>
      <p:sp>
        <p:nvSpPr>
          <p:cNvPr id="3" name="Content Placeholder 2">
            <a:extLst>
              <a:ext uri="{FF2B5EF4-FFF2-40B4-BE49-F238E27FC236}">
                <a16:creationId xmlns:a16="http://schemas.microsoft.com/office/drawing/2014/main" id="{A003A0F1-0421-2E49-8195-139E4CE2EAE5}"/>
              </a:ext>
            </a:extLst>
          </p:cNvPr>
          <p:cNvSpPr>
            <a:spLocks noGrp="1"/>
          </p:cNvSpPr>
          <p:nvPr>
            <p:ph idx="1"/>
          </p:nvPr>
        </p:nvSpPr>
        <p:spPr/>
        <p:txBody>
          <a:bodyPr>
            <a:normAutofit fontScale="92500" lnSpcReduction="20000"/>
          </a:bodyPr>
          <a:lstStyle/>
          <a:p>
            <a:r>
              <a:rPr lang="en-GB" dirty="0"/>
              <a:t>Developed a data steering group to focus on the task of data collection across the network for the pilot.</a:t>
            </a:r>
          </a:p>
          <a:p>
            <a:r>
              <a:rPr lang="en-GB" dirty="0"/>
              <a:t>This is to include hospice activity data (which was thought to be a requirement of the Hospice grant funding) and supporting the hospices to all be in a position to submit to the CSDS moving forward</a:t>
            </a:r>
          </a:p>
          <a:p>
            <a:r>
              <a:rPr lang="en-GB" dirty="0"/>
              <a:t>We are also linking in with the Yorkshire and Humber pilot of the LHCRE to try and develop a shared care record</a:t>
            </a:r>
          </a:p>
          <a:p>
            <a:r>
              <a:rPr lang="en-GB" dirty="0"/>
              <a:t>Data will inform the whole project so we have developed a self-assessment form based on the service specification for providers and commissioners to fill in. </a:t>
            </a:r>
          </a:p>
          <a:p>
            <a:endParaRPr lang="en-US" dirty="0"/>
          </a:p>
        </p:txBody>
      </p:sp>
    </p:spTree>
    <p:extLst>
      <p:ext uri="{BB962C8B-B14F-4D97-AF65-F5344CB8AC3E}">
        <p14:creationId xmlns:p14="http://schemas.microsoft.com/office/powerpoint/2010/main" val="1721269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F470-9224-5A4A-8AD9-7F3ECC706948}"/>
              </a:ext>
            </a:extLst>
          </p:cNvPr>
          <p:cNvSpPr>
            <a:spLocks noGrp="1"/>
          </p:cNvSpPr>
          <p:nvPr>
            <p:ph type="title"/>
          </p:nvPr>
        </p:nvSpPr>
        <p:spPr/>
        <p:txBody>
          <a:bodyPr anchor="t">
            <a:normAutofit/>
          </a:bodyPr>
          <a:lstStyle/>
          <a:p>
            <a:r>
              <a:rPr lang="en-US" sz="4000" dirty="0"/>
              <a:t>Data Collection - Challenges</a:t>
            </a:r>
          </a:p>
        </p:txBody>
      </p:sp>
      <p:graphicFrame>
        <p:nvGraphicFramePr>
          <p:cNvPr id="4" name="Content Placeholder 3">
            <a:extLst>
              <a:ext uri="{FF2B5EF4-FFF2-40B4-BE49-F238E27FC236}">
                <a16:creationId xmlns:a16="http://schemas.microsoft.com/office/drawing/2014/main" id="{00108DE2-248D-0C47-893B-C070FB6C51FC}"/>
              </a:ext>
            </a:extLst>
          </p:cNvPr>
          <p:cNvGraphicFramePr>
            <a:graphicFrameLocks noGrp="1"/>
          </p:cNvGraphicFramePr>
          <p:nvPr>
            <p:ph idx="1"/>
            <p:extLst>
              <p:ext uri="{D42A27DB-BD31-4B8C-83A1-F6EECF244321}">
                <p14:modId xmlns:p14="http://schemas.microsoft.com/office/powerpoint/2010/main" val="1101851536"/>
              </p:ext>
            </p:extLst>
          </p:nvPr>
        </p:nvGraphicFramePr>
        <p:xfrm>
          <a:off x="838200" y="1540043"/>
          <a:ext cx="10515600" cy="423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32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1B78-1463-564D-9217-7E8048FB0C6D}"/>
              </a:ext>
            </a:extLst>
          </p:cNvPr>
          <p:cNvSpPr>
            <a:spLocks noGrp="1"/>
          </p:cNvSpPr>
          <p:nvPr>
            <p:ph type="title"/>
          </p:nvPr>
        </p:nvSpPr>
        <p:spPr/>
        <p:txBody>
          <a:bodyPr anchor="t">
            <a:normAutofit/>
          </a:bodyPr>
          <a:lstStyle/>
          <a:p>
            <a:r>
              <a:rPr lang="en-US" sz="4000" dirty="0"/>
              <a:t>Commissioning - Objectives</a:t>
            </a:r>
          </a:p>
        </p:txBody>
      </p:sp>
      <p:sp>
        <p:nvSpPr>
          <p:cNvPr id="3" name="Content Placeholder 2">
            <a:extLst>
              <a:ext uri="{FF2B5EF4-FFF2-40B4-BE49-F238E27FC236}">
                <a16:creationId xmlns:a16="http://schemas.microsoft.com/office/drawing/2014/main" id="{801752CE-FEE7-7D49-9F46-19F057D588DE}"/>
              </a:ext>
            </a:extLst>
          </p:cNvPr>
          <p:cNvSpPr>
            <a:spLocks noGrp="1"/>
          </p:cNvSpPr>
          <p:nvPr>
            <p:ph idx="1"/>
          </p:nvPr>
        </p:nvSpPr>
        <p:spPr/>
        <p:txBody>
          <a:bodyPr>
            <a:normAutofit fontScale="92500" lnSpcReduction="20000"/>
          </a:bodyPr>
          <a:lstStyle/>
          <a:p>
            <a:r>
              <a:rPr lang="en-US" dirty="0"/>
              <a:t>Map current spend on palliative and end of life including spec OOH across each CCG, ICS and regional providers</a:t>
            </a:r>
          </a:p>
          <a:p>
            <a:r>
              <a:rPr lang="en-US" dirty="0"/>
              <a:t>Map activity in hospices across the region in percentage and population terms across the hospice offer </a:t>
            </a:r>
            <a:r>
              <a:rPr lang="en-US" dirty="0" err="1"/>
              <a:t>eg</a:t>
            </a:r>
            <a:r>
              <a:rPr lang="en-US" dirty="0"/>
              <a:t> bereavement support, short breaks, continuing care, </a:t>
            </a:r>
            <a:r>
              <a:rPr lang="en-US" dirty="0" err="1"/>
              <a:t>EoL</a:t>
            </a:r>
            <a:endParaRPr lang="en-US" dirty="0"/>
          </a:p>
          <a:p>
            <a:r>
              <a:rPr lang="en-US" dirty="0"/>
              <a:t>Confirm average costings at service, ICS, STP and CCH level based on population and historical usage data</a:t>
            </a:r>
          </a:p>
          <a:p>
            <a:r>
              <a:rPr lang="en-US" dirty="0"/>
              <a:t>Confirm resource from NHSE specialist commissioning for specialist care elements</a:t>
            </a:r>
          </a:p>
          <a:p>
            <a:r>
              <a:rPr lang="en-US" dirty="0"/>
              <a:t>Carry out Integrated Impact Assessment</a:t>
            </a:r>
          </a:p>
        </p:txBody>
      </p:sp>
    </p:spTree>
    <p:extLst>
      <p:ext uri="{BB962C8B-B14F-4D97-AF65-F5344CB8AC3E}">
        <p14:creationId xmlns:p14="http://schemas.microsoft.com/office/powerpoint/2010/main" val="102823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E60E-0586-864A-9913-876F447098F9}"/>
              </a:ext>
            </a:extLst>
          </p:cNvPr>
          <p:cNvSpPr>
            <a:spLocks noGrp="1"/>
          </p:cNvSpPr>
          <p:nvPr>
            <p:ph type="title"/>
          </p:nvPr>
        </p:nvSpPr>
        <p:spPr/>
        <p:txBody>
          <a:bodyPr anchor="t">
            <a:normAutofit/>
          </a:bodyPr>
          <a:lstStyle/>
          <a:p>
            <a:r>
              <a:rPr lang="en-US" sz="4000" dirty="0"/>
              <a:t>Commissioning - Progress</a:t>
            </a:r>
          </a:p>
        </p:txBody>
      </p:sp>
      <p:sp>
        <p:nvSpPr>
          <p:cNvPr id="3" name="Content Placeholder 2">
            <a:extLst>
              <a:ext uri="{FF2B5EF4-FFF2-40B4-BE49-F238E27FC236}">
                <a16:creationId xmlns:a16="http://schemas.microsoft.com/office/drawing/2014/main" id="{75C0BE6D-51C2-3140-8EE1-91FD3246D606}"/>
              </a:ext>
            </a:extLst>
          </p:cNvPr>
          <p:cNvSpPr>
            <a:spLocks noGrp="1"/>
          </p:cNvSpPr>
          <p:nvPr>
            <p:ph idx="1"/>
          </p:nvPr>
        </p:nvSpPr>
        <p:spPr/>
        <p:txBody>
          <a:bodyPr>
            <a:normAutofit fontScale="92500" lnSpcReduction="20000"/>
          </a:bodyPr>
          <a:lstStyle/>
          <a:p>
            <a:r>
              <a:rPr lang="en-GB" dirty="0"/>
              <a:t>The network have developed a commissioning steering group which NHSE are supporting</a:t>
            </a:r>
          </a:p>
          <a:p>
            <a:r>
              <a:rPr lang="en-GB" dirty="0"/>
              <a:t>Launch meeting 17</a:t>
            </a:r>
            <a:r>
              <a:rPr lang="en-GB" baseline="30000" dirty="0"/>
              <a:t>th</a:t>
            </a:r>
            <a:r>
              <a:rPr lang="en-GB" dirty="0"/>
              <a:t> June </a:t>
            </a:r>
          </a:p>
          <a:p>
            <a:r>
              <a:rPr lang="en-GB" dirty="0"/>
              <a:t>STP/ICS footprint meetings taking place to look at service development and commissioning across these footprints</a:t>
            </a:r>
          </a:p>
          <a:p>
            <a:r>
              <a:rPr lang="en-GB" dirty="0"/>
              <a:t>To implement the service specification commissioners need to be fully engaged so that is our task over the coming months </a:t>
            </a:r>
          </a:p>
          <a:p>
            <a:r>
              <a:rPr lang="en-GB" dirty="0"/>
              <a:t>Have asked commissioners to provide an update regarding the palliative care services they commission in their locality and will pull this together per STP/ICS area and feedback.</a:t>
            </a:r>
          </a:p>
          <a:p>
            <a:endParaRPr lang="en-US" dirty="0"/>
          </a:p>
        </p:txBody>
      </p:sp>
    </p:spTree>
    <p:extLst>
      <p:ext uri="{BB962C8B-B14F-4D97-AF65-F5344CB8AC3E}">
        <p14:creationId xmlns:p14="http://schemas.microsoft.com/office/powerpoint/2010/main" val="2375166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C52D-39AB-D042-9C11-9730323CB5FF}"/>
              </a:ext>
            </a:extLst>
          </p:cNvPr>
          <p:cNvSpPr>
            <a:spLocks noGrp="1"/>
          </p:cNvSpPr>
          <p:nvPr>
            <p:ph type="title"/>
          </p:nvPr>
        </p:nvSpPr>
        <p:spPr/>
        <p:txBody>
          <a:bodyPr>
            <a:normAutofit/>
          </a:bodyPr>
          <a:lstStyle/>
          <a:p>
            <a:r>
              <a:rPr lang="en-US" sz="4000" dirty="0"/>
              <a:t>Workforce and Education - Objectives</a:t>
            </a:r>
          </a:p>
        </p:txBody>
      </p:sp>
      <p:sp>
        <p:nvSpPr>
          <p:cNvPr id="3" name="Content Placeholder 2">
            <a:extLst>
              <a:ext uri="{FF2B5EF4-FFF2-40B4-BE49-F238E27FC236}">
                <a16:creationId xmlns:a16="http://schemas.microsoft.com/office/drawing/2014/main" id="{AB2206ED-046A-B448-B63B-03CA6CF39780}"/>
              </a:ext>
            </a:extLst>
          </p:cNvPr>
          <p:cNvSpPr>
            <a:spLocks noGrp="1"/>
          </p:cNvSpPr>
          <p:nvPr>
            <p:ph idx="1"/>
          </p:nvPr>
        </p:nvSpPr>
        <p:spPr/>
        <p:txBody>
          <a:bodyPr/>
          <a:lstStyle/>
          <a:p>
            <a:r>
              <a:rPr lang="en-US" dirty="0"/>
              <a:t>Deliver annual conference</a:t>
            </a:r>
          </a:p>
          <a:p>
            <a:r>
              <a:rPr lang="en-US" dirty="0"/>
              <a:t>Develop training and education needs analysis and supporting plan for workforce including CYPACP and ECHO system</a:t>
            </a:r>
          </a:p>
          <a:p>
            <a:r>
              <a:rPr lang="en-US" dirty="0"/>
              <a:t>Develop communication strategy for promotion of training</a:t>
            </a:r>
          </a:p>
          <a:p>
            <a:r>
              <a:rPr lang="en-US" dirty="0"/>
              <a:t>Undertake a recruitment gap analysis and supporting plan</a:t>
            </a:r>
          </a:p>
        </p:txBody>
      </p:sp>
    </p:spTree>
    <p:extLst>
      <p:ext uri="{BB962C8B-B14F-4D97-AF65-F5344CB8AC3E}">
        <p14:creationId xmlns:p14="http://schemas.microsoft.com/office/powerpoint/2010/main" val="34513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898C-7C88-D742-B965-CCBDD0FA78E4}"/>
              </a:ext>
            </a:extLst>
          </p:cNvPr>
          <p:cNvSpPr>
            <a:spLocks noGrp="1"/>
          </p:cNvSpPr>
          <p:nvPr>
            <p:ph type="title"/>
          </p:nvPr>
        </p:nvSpPr>
        <p:spPr>
          <a:xfrm>
            <a:off x="838199" y="365125"/>
            <a:ext cx="7785989" cy="1325563"/>
          </a:xfrm>
        </p:spPr>
        <p:txBody>
          <a:bodyPr anchor="t">
            <a:normAutofit/>
          </a:bodyPr>
          <a:lstStyle/>
          <a:p>
            <a:r>
              <a:rPr lang="en-US" sz="4000" dirty="0"/>
              <a:t>Yorkshire &amp; Humber Region</a:t>
            </a:r>
          </a:p>
        </p:txBody>
      </p:sp>
      <p:pic>
        <p:nvPicPr>
          <p:cNvPr id="8" name="Content Placeholder 7">
            <a:extLst>
              <a:ext uri="{FF2B5EF4-FFF2-40B4-BE49-F238E27FC236}">
                <a16:creationId xmlns:a16="http://schemas.microsoft.com/office/drawing/2014/main" id="{6AEF7FA9-639F-6A42-BF1F-7F733AA764F3}"/>
              </a:ext>
            </a:extLst>
          </p:cNvPr>
          <p:cNvPicPr>
            <a:picLocks noGrp="1" noChangeAspect="1"/>
          </p:cNvPicPr>
          <p:nvPr>
            <p:ph idx="1"/>
          </p:nvPr>
        </p:nvPicPr>
        <p:blipFill>
          <a:blip r:embed="rId3"/>
          <a:stretch>
            <a:fillRect/>
          </a:stretch>
        </p:blipFill>
        <p:spPr>
          <a:xfrm>
            <a:off x="838199" y="1216026"/>
            <a:ext cx="3782677" cy="2521785"/>
          </a:xfrm>
          <a:prstGeom prst="rect">
            <a:avLst/>
          </a:prstGeom>
        </p:spPr>
      </p:pic>
      <p:pic>
        <p:nvPicPr>
          <p:cNvPr id="12" name="Picture 11">
            <a:extLst>
              <a:ext uri="{FF2B5EF4-FFF2-40B4-BE49-F238E27FC236}">
                <a16:creationId xmlns:a16="http://schemas.microsoft.com/office/drawing/2014/main" id="{5401F7BB-5F1C-264D-84B5-B3C99C9E8D4D}"/>
              </a:ext>
            </a:extLst>
          </p:cNvPr>
          <p:cNvPicPr>
            <a:picLocks noChangeAspect="1"/>
          </p:cNvPicPr>
          <p:nvPr/>
        </p:nvPicPr>
        <p:blipFill>
          <a:blip r:embed="rId4"/>
          <a:stretch>
            <a:fillRect/>
          </a:stretch>
        </p:blipFill>
        <p:spPr>
          <a:xfrm>
            <a:off x="4396122" y="2299204"/>
            <a:ext cx="3782677" cy="2514096"/>
          </a:xfrm>
          <a:prstGeom prst="rect">
            <a:avLst/>
          </a:prstGeom>
        </p:spPr>
      </p:pic>
      <p:pic>
        <p:nvPicPr>
          <p:cNvPr id="11" name="Picture 10">
            <a:extLst>
              <a:ext uri="{FF2B5EF4-FFF2-40B4-BE49-F238E27FC236}">
                <a16:creationId xmlns:a16="http://schemas.microsoft.com/office/drawing/2014/main" id="{C0468579-F23E-7B4C-8353-793F03AA5304}"/>
              </a:ext>
            </a:extLst>
          </p:cNvPr>
          <p:cNvPicPr>
            <a:picLocks noChangeAspect="1"/>
          </p:cNvPicPr>
          <p:nvPr/>
        </p:nvPicPr>
        <p:blipFill>
          <a:blip r:embed="rId5"/>
          <a:stretch>
            <a:fillRect/>
          </a:stretch>
        </p:blipFill>
        <p:spPr>
          <a:xfrm>
            <a:off x="7933890" y="3065716"/>
            <a:ext cx="3819051" cy="2521786"/>
          </a:xfrm>
          <a:prstGeom prst="rect">
            <a:avLst/>
          </a:prstGeom>
        </p:spPr>
      </p:pic>
    </p:spTree>
    <p:extLst>
      <p:ext uri="{BB962C8B-B14F-4D97-AF65-F5344CB8AC3E}">
        <p14:creationId xmlns:p14="http://schemas.microsoft.com/office/powerpoint/2010/main" val="3353886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42D6-37E9-3343-8933-0E5BD8F47621}"/>
              </a:ext>
            </a:extLst>
          </p:cNvPr>
          <p:cNvSpPr>
            <a:spLocks noGrp="1"/>
          </p:cNvSpPr>
          <p:nvPr>
            <p:ph type="title"/>
          </p:nvPr>
        </p:nvSpPr>
        <p:spPr/>
        <p:txBody>
          <a:bodyPr>
            <a:normAutofit/>
          </a:bodyPr>
          <a:lstStyle/>
          <a:p>
            <a:r>
              <a:rPr lang="en-US" sz="4000" dirty="0"/>
              <a:t>Workforce and Education - Progress</a:t>
            </a:r>
          </a:p>
        </p:txBody>
      </p:sp>
      <p:sp>
        <p:nvSpPr>
          <p:cNvPr id="3" name="Content Placeholder 2">
            <a:extLst>
              <a:ext uri="{FF2B5EF4-FFF2-40B4-BE49-F238E27FC236}">
                <a16:creationId xmlns:a16="http://schemas.microsoft.com/office/drawing/2014/main" id="{438B0906-C5DD-404A-BFB1-1866822AF4B9}"/>
              </a:ext>
            </a:extLst>
          </p:cNvPr>
          <p:cNvSpPr>
            <a:spLocks noGrp="1"/>
          </p:cNvSpPr>
          <p:nvPr>
            <p:ph idx="1"/>
          </p:nvPr>
        </p:nvSpPr>
        <p:spPr/>
        <p:txBody>
          <a:bodyPr>
            <a:normAutofit/>
          </a:bodyPr>
          <a:lstStyle/>
          <a:p>
            <a:r>
              <a:rPr lang="en-US" dirty="0"/>
              <a:t>Workforce skills gap analysis and recruitment gap analysis not yet completed</a:t>
            </a:r>
          </a:p>
          <a:p>
            <a:r>
              <a:rPr lang="en-US" dirty="0"/>
              <a:t>Education itself already a strong area for YHCPCN</a:t>
            </a:r>
          </a:p>
          <a:p>
            <a:pPr lvl="1"/>
            <a:r>
              <a:rPr lang="en-US" dirty="0"/>
              <a:t>2020 regional conference being organized</a:t>
            </a:r>
          </a:p>
          <a:p>
            <a:pPr lvl="1"/>
            <a:r>
              <a:rPr lang="en-GB" sz="2500" dirty="0"/>
              <a:t>Children's Palliative Care Module and Study Days </a:t>
            </a:r>
          </a:p>
          <a:p>
            <a:pPr lvl="1"/>
            <a:r>
              <a:rPr lang="en-GB" sz="2500" dirty="0"/>
              <a:t>Website and email lists</a:t>
            </a:r>
            <a:br>
              <a:rPr lang="en-GB" sz="2500" dirty="0"/>
            </a:br>
            <a:endParaRPr lang="en-GB" dirty="0"/>
          </a:p>
        </p:txBody>
      </p:sp>
    </p:spTree>
    <p:extLst>
      <p:ext uri="{BB962C8B-B14F-4D97-AF65-F5344CB8AC3E}">
        <p14:creationId xmlns:p14="http://schemas.microsoft.com/office/powerpoint/2010/main" val="2586702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0104" cy="1325563"/>
          </a:xfrm>
        </p:spPr>
        <p:txBody>
          <a:bodyPr/>
          <a:lstStyle/>
          <a:p>
            <a:r>
              <a:rPr lang="en-US" dirty="0"/>
              <a:t>Agenda</a:t>
            </a:r>
          </a:p>
        </p:txBody>
      </p:sp>
      <p:sp>
        <p:nvSpPr>
          <p:cNvPr id="5" name="Content Placeholder 4">
            <a:extLst>
              <a:ext uri="{FF2B5EF4-FFF2-40B4-BE49-F238E27FC236}">
                <a16:creationId xmlns:a16="http://schemas.microsoft.com/office/drawing/2014/main" id="{48C5402C-D3F7-FF4F-B3B3-76334A245294}"/>
              </a:ext>
            </a:extLst>
          </p:cNvPr>
          <p:cNvSpPr>
            <a:spLocks noGrp="1"/>
          </p:cNvSpPr>
          <p:nvPr>
            <p:ph idx="1"/>
          </p:nvPr>
        </p:nvSpPr>
        <p:spPr>
          <a:xfrm>
            <a:off x="838200" y="1491916"/>
            <a:ext cx="10515600" cy="3963662"/>
          </a:xfrm>
        </p:spPr>
        <p:txBody>
          <a:bodyPr>
            <a:normAutofit fontScale="92500" lnSpcReduction="10000"/>
          </a:bodyPr>
          <a:lstStyle/>
          <a:p>
            <a:r>
              <a:rPr lang="en-US" dirty="0"/>
              <a:t>Context – Yorkshire &amp; Humber</a:t>
            </a:r>
          </a:p>
          <a:p>
            <a:r>
              <a:rPr lang="en-US" dirty="0"/>
              <a:t>The NSHE Draft Service Specification</a:t>
            </a:r>
          </a:p>
          <a:p>
            <a:r>
              <a:rPr lang="en-US" dirty="0"/>
              <a:t>What are we doing in the Pilot?</a:t>
            </a:r>
          </a:p>
          <a:p>
            <a:r>
              <a:rPr lang="en-US" dirty="0"/>
              <a:t>Pilot Objectives</a:t>
            </a:r>
          </a:p>
          <a:p>
            <a:pPr lvl="1"/>
            <a:r>
              <a:rPr lang="en-US" dirty="0"/>
              <a:t>Executive</a:t>
            </a:r>
          </a:p>
          <a:p>
            <a:pPr lvl="1"/>
            <a:r>
              <a:rPr lang="en-US" dirty="0"/>
              <a:t>Clinical</a:t>
            </a:r>
          </a:p>
          <a:p>
            <a:pPr lvl="1"/>
            <a:r>
              <a:rPr lang="en-US" dirty="0"/>
              <a:t>Data</a:t>
            </a:r>
          </a:p>
          <a:p>
            <a:pPr lvl="1"/>
            <a:r>
              <a:rPr lang="en-US" dirty="0"/>
              <a:t>Commissioning</a:t>
            </a:r>
          </a:p>
          <a:p>
            <a:pPr lvl="1"/>
            <a:r>
              <a:rPr lang="en-US" dirty="0"/>
              <a:t>Workforce &amp; Education</a:t>
            </a:r>
          </a:p>
          <a:p>
            <a:r>
              <a:rPr lang="en-US" b="1" dirty="0"/>
              <a:t>Next Steps</a:t>
            </a:r>
          </a:p>
        </p:txBody>
      </p:sp>
      <p:pic>
        <p:nvPicPr>
          <p:cNvPr id="4" name="Picture 3">
            <a:extLst>
              <a:ext uri="{FF2B5EF4-FFF2-40B4-BE49-F238E27FC236}">
                <a16:creationId xmlns:a16="http://schemas.microsoft.com/office/drawing/2014/main" id="{DEE93175-A33E-D64F-9266-4CAFA973A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690" y="1242133"/>
            <a:ext cx="2231614" cy="2231614"/>
          </a:xfrm>
          <a:prstGeom prst="rect">
            <a:avLst/>
          </a:prstGeom>
        </p:spPr>
      </p:pic>
      <p:pic>
        <p:nvPicPr>
          <p:cNvPr id="6" name="Picture 5">
            <a:extLst>
              <a:ext uri="{FF2B5EF4-FFF2-40B4-BE49-F238E27FC236}">
                <a16:creationId xmlns:a16="http://schemas.microsoft.com/office/drawing/2014/main" id="{D2B2CE72-E970-514E-AD99-B2B0AE398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72" y="2357940"/>
            <a:ext cx="2441159" cy="2441159"/>
          </a:xfrm>
          <a:prstGeom prst="rect">
            <a:avLst/>
          </a:prstGeom>
        </p:spPr>
      </p:pic>
      <p:sp>
        <p:nvSpPr>
          <p:cNvPr id="3" name="TextBox 2">
            <a:extLst>
              <a:ext uri="{FF2B5EF4-FFF2-40B4-BE49-F238E27FC236}">
                <a16:creationId xmlns:a16="http://schemas.microsoft.com/office/drawing/2014/main" id="{CD5523B5-CA08-7740-9902-924F517B0137}"/>
              </a:ext>
            </a:extLst>
          </p:cNvPr>
          <p:cNvSpPr txBox="1"/>
          <p:nvPr/>
        </p:nvSpPr>
        <p:spPr>
          <a:xfrm>
            <a:off x="9336504" y="4954333"/>
            <a:ext cx="2855496" cy="369332"/>
          </a:xfrm>
          <a:prstGeom prst="rect">
            <a:avLst/>
          </a:prstGeom>
          <a:noFill/>
        </p:spPr>
        <p:txBody>
          <a:bodyPr wrap="square" rtlCol="0">
            <a:spAutoFit/>
          </a:bodyPr>
          <a:lstStyle/>
          <a:p>
            <a:r>
              <a:rPr lang="en-US" dirty="0"/>
              <a:t>We’ll do it!</a:t>
            </a:r>
          </a:p>
        </p:txBody>
      </p:sp>
    </p:spTree>
    <p:extLst>
      <p:ext uri="{BB962C8B-B14F-4D97-AF65-F5344CB8AC3E}">
        <p14:creationId xmlns:p14="http://schemas.microsoft.com/office/powerpoint/2010/main" val="39527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endParaRPr lang="en-US" dirty="0"/>
          </a:p>
        </p:txBody>
      </p:sp>
      <p:sp>
        <p:nvSpPr>
          <p:cNvPr id="3" name="Content Placeholder 2"/>
          <p:cNvSpPr>
            <a:spLocks noGrp="1"/>
          </p:cNvSpPr>
          <p:nvPr>
            <p:ph idx="1"/>
          </p:nvPr>
        </p:nvSpPr>
        <p:spPr>
          <a:xfrm>
            <a:off x="838200" y="1395664"/>
            <a:ext cx="10515600" cy="4357054"/>
          </a:xfrm>
        </p:spPr>
        <p:txBody>
          <a:bodyPr>
            <a:normAutofit/>
          </a:bodyPr>
          <a:lstStyle/>
          <a:p>
            <a:r>
              <a:rPr lang="en-GB" dirty="0"/>
              <a:t>Continue to develop the MCN and working groups from the outcome of the </a:t>
            </a:r>
            <a:r>
              <a:rPr lang="en-GB" dirty="0" err="1"/>
              <a:t>TfSL</a:t>
            </a:r>
            <a:r>
              <a:rPr lang="en-GB" dirty="0"/>
              <a:t> workshops pilot </a:t>
            </a:r>
          </a:p>
          <a:p>
            <a:r>
              <a:rPr lang="en-GB" dirty="0"/>
              <a:t>Work on Q2 targets within the PID</a:t>
            </a:r>
          </a:p>
          <a:p>
            <a:r>
              <a:rPr lang="en-GB" dirty="0"/>
              <a:t>Engage all STP/ICS – action planning to implement NHSE service spec and strategy</a:t>
            </a:r>
          </a:p>
          <a:p>
            <a:r>
              <a:rPr lang="en-GB" dirty="0"/>
              <a:t>Develop commissioning forums in STP/ICS footprints</a:t>
            </a:r>
          </a:p>
          <a:p>
            <a:r>
              <a:rPr lang="en-GB" dirty="0"/>
              <a:t>Develop a communication strategy </a:t>
            </a:r>
          </a:p>
          <a:p>
            <a:r>
              <a:rPr lang="en-GB" dirty="0"/>
              <a:t>Ensure user involvement</a:t>
            </a:r>
          </a:p>
        </p:txBody>
      </p:sp>
    </p:spTree>
    <p:extLst>
      <p:ext uri="{BB962C8B-B14F-4D97-AF65-F5344CB8AC3E}">
        <p14:creationId xmlns:p14="http://schemas.microsoft.com/office/powerpoint/2010/main" val="123002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6DC1-93D2-D346-901C-66102314AB58}"/>
              </a:ext>
            </a:extLst>
          </p:cNvPr>
          <p:cNvSpPr>
            <a:spLocks noGrp="1"/>
          </p:cNvSpPr>
          <p:nvPr>
            <p:ph type="title"/>
          </p:nvPr>
        </p:nvSpPr>
        <p:spPr/>
        <p:txBody>
          <a:bodyPr/>
          <a:lstStyle/>
          <a:p>
            <a:r>
              <a:rPr lang="en-US" dirty="0"/>
              <a:t>Key takeaway messages</a:t>
            </a:r>
          </a:p>
        </p:txBody>
      </p:sp>
      <p:sp>
        <p:nvSpPr>
          <p:cNvPr id="3" name="Content Placeholder 2">
            <a:extLst>
              <a:ext uri="{FF2B5EF4-FFF2-40B4-BE49-F238E27FC236}">
                <a16:creationId xmlns:a16="http://schemas.microsoft.com/office/drawing/2014/main" id="{042F2A70-2FA5-BF4E-86C1-5DC38FF7426E}"/>
              </a:ext>
            </a:extLst>
          </p:cNvPr>
          <p:cNvSpPr>
            <a:spLocks noGrp="1"/>
          </p:cNvSpPr>
          <p:nvPr>
            <p:ph idx="1"/>
          </p:nvPr>
        </p:nvSpPr>
        <p:spPr/>
        <p:txBody>
          <a:bodyPr>
            <a:normAutofit fontScale="92500"/>
          </a:bodyPr>
          <a:lstStyle/>
          <a:p>
            <a:r>
              <a:rPr lang="en-GB" dirty="0"/>
              <a:t>Aims and ideals of the service spec are good</a:t>
            </a:r>
          </a:p>
          <a:p>
            <a:r>
              <a:rPr lang="en-GB" dirty="0"/>
              <a:t>Challenging to implement and cannot be done on a shoestring</a:t>
            </a:r>
          </a:p>
          <a:p>
            <a:r>
              <a:rPr lang="en-GB" dirty="0"/>
              <a:t>We aim to share learning &amp; be open about challenges and requirements</a:t>
            </a:r>
          </a:p>
          <a:p>
            <a:r>
              <a:rPr lang="en-GB" dirty="0"/>
              <a:t>We want to support others to develop MCN</a:t>
            </a:r>
          </a:p>
          <a:p>
            <a:r>
              <a:rPr lang="en-GB" dirty="0"/>
              <a:t>Will look different in different areas</a:t>
            </a:r>
          </a:p>
          <a:p>
            <a:r>
              <a:rPr lang="en-GB" dirty="0"/>
              <a:t>Hopefully our pilot will deliver transferable learning about how to structure a network and work closely with STPs/commissioners and influence delivery of high quality palliative care </a:t>
            </a:r>
            <a:endParaRPr lang="en-US" dirty="0"/>
          </a:p>
        </p:txBody>
      </p:sp>
    </p:spTree>
    <p:extLst>
      <p:ext uri="{BB962C8B-B14F-4D97-AF65-F5344CB8AC3E}">
        <p14:creationId xmlns:p14="http://schemas.microsoft.com/office/powerpoint/2010/main" val="152594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endParaRPr lang="en-US" dirty="0"/>
          </a:p>
        </p:txBody>
      </p:sp>
      <p:sp>
        <p:nvSpPr>
          <p:cNvPr id="3" name="Content Placeholder 2"/>
          <p:cNvSpPr>
            <a:spLocks noGrp="1"/>
          </p:cNvSpPr>
          <p:nvPr>
            <p:ph idx="1"/>
          </p:nvPr>
        </p:nvSpPr>
        <p:spPr/>
        <p:txBody>
          <a:bodyPr>
            <a:normAutofit/>
          </a:bodyPr>
          <a:lstStyle/>
          <a:p>
            <a:endParaRPr lang="en-GB" dirty="0"/>
          </a:p>
          <a:p>
            <a:pPr marL="0" indent="0">
              <a:buNone/>
            </a:pPr>
            <a:r>
              <a:rPr lang="en-GB" dirty="0"/>
              <a:t>Michelle Hills</a:t>
            </a:r>
          </a:p>
          <a:p>
            <a:pPr marL="0" indent="0">
              <a:buNone/>
            </a:pPr>
            <a:r>
              <a:rPr lang="en-GB" dirty="0" err="1"/>
              <a:t>Michelle.hills@nhs.net</a:t>
            </a:r>
            <a:endParaRPr lang="en-GB" dirty="0"/>
          </a:p>
          <a:p>
            <a:pPr marL="0" indent="0">
              <a:buNone/>
            </a:pPr>
            <a:r>
              <a:rPr lang="en-GB" dirty="0">
                <a:hlinkClick r:id="rId3"/>
              </a:rPr>
              <a:t>www.yhcpcn.org.uk</a:t>
            </a:r>
            <a:endParaRPr lang="en-GB" dirty="0"/>
          </a:p>
          <a:p>
            <a:pPr marL="0" indent="0">
              <a:buNone/>
            </a:pPr>
            <a:r>
              <a:rPr lang="en-GB" dirty="0"/>
              <a:t>@</a:t>
            </a:r>
            <a:r>
              <a:rPr lang="en-GB" dirty="0" err="1"/>
              <a:t>YoHCPCN</a:t>
            </a:r>
            <a:endParaRPr lang="en-US" dirty="0"/>
          </a:p>
        </p:txBody>
      </p:sp>
      <p:pic>
        <p:nvPicPr>
          <p:cNvPr id="4" name="Picture 3">
            <a:extLst>
              <a:ext uri="{FF2B5EF4-FFF2-40B4-BE49-F238E27FC236}">
                <a16:creationId xmlns:a16="http://schemas.microsoft.com/office/drawing/2014/main" id="{7FDAA580-A790-1244-9ABC-FDF819587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945742"/>
            <a:ext cx="1491916" cy="1491916"/>
          </a:xfrm>
          <a:prstGeom prst="rect">
            <a:avLst/>
          </a:prstGeom>
        </p:spPr>
      </p:pic>
      <p:pic>
        <p:nvPicPr>
          <p:cNvPr id="5" name="Picture 4">
            <a:extLst>
              <a:ext uri="{FF2B5EF4-FFF2-40B4-BE49-F238E27FC236}">
                <a16:creationId xmlns:a16="http://schemas.microsoft.com/office/drawing/2014/main" id="{F0FE86FF-E1ED-6D48-8797-DBF3D135A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076" y="1402422"/>
            <a:ext cx="1661466" cy="1661466"/>
          </a:xfrm>
          <a:prstGeom prst="rect">
            <a:avLst/>
          </a:prstGeom>
        </p:spPr>
      </p:pic>
      <p:pic>
        <p:nvPicPr>
          <p:cNvPr id="6" name="Picture 5">
            <a:extLst>
              <a:ext uri="{FF2B5EF4-FFF2-40B4-BE49-F238E27FC236}">
                <a16:creationId xmlns:a16="http://schemas.microsoft.com/office/drawing/2014/main" id="{1A34217A-C532-B548-919A-987AD61194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0466" y="3640601"/>
            <a:ext cx="1661467" cy="1661467"/>
          </a:xfrm>
          <a:prstGeom prst="rect">
            <a:avLst/>
          </a:prstGeom>
        </p:spPr>
      </p:pic>
      <p:pic>
        <p:nvPicPr>
          <p:cNvPr id="7" name="Picture 6">
            <a:extLst>
              <a:ext uri="{FF2B5EF4-FFF2-40B4-BE49-F238E27FC236}">
                <a16:creationId xmlns:a16="http://schemas.microsoft.com/office/drawing/2014/main" id="{CACD65BA-1C2D-EF40-9AF5-086FB625A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959" y="3794111"/>
            <a:ext cx="1598929" cy="1606964"/>
          </a:xfrm>
          <a:prstGeom prst="rect">
            <a:avLst/>
          </a:prstGeom>
        </p:spPr>
      </p:pic>
    </p:spTree>
    <p:extLst>
      <p:ext uri="{BB962C8B-B14F-4D97-AF65-F5344CB8AC3E}">
        <p14:creationId xmlns:p14="http://schemas.microsoft.com/office/powerpoint/2010/main" val="366191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t="64461" r="59931" b="4084"/>
          <a:stretch/>
        </p:blipFill>
        <p:spPr bwMode="auto">
          <a:xfrm>
            <a:off x="7864642" y="1690688"/>
            <a:ext cx="3332747" cy="2741622"/>
          </a:xfrm>
          <a:prstGeom prst="rect">
            <a:avLst/>
          </a:prstGeom>
          <a:noFill/>
          <a:ln>
            <a:noFill/>
          </a:ln>
        </p:spPr>
      </p:pic>
      <p:pic>
        <p:nvPicPr>
          <p:cNvPr id="4" name="Picture 3">
            <a:extLst>
              <a:ext uri="{FF2B5EF4-FFF2-40B4-BE49-F238E27FC236}">
                <a16:creationId xmlns:a16="http://schemas.microsoft.com/office/drawing/2014/main" id="{A4EFA84F-9007-1845-84A8-18A6955C118B}"/>
              </a:ext>
            </a:extLst>
          </p:cNvPr>
          <p:cNvPicPr/>
          <p:nvPr/>
        </p:nvPicPr>
        <p:blipFill rotWithShape="1">
          <a:blip r:embed="rId3">
            <a:extLst>
              <a:ext uri="{28A0092B-C50C-407E-A947-70E740481C1C}">
                <a14:useLocalDpi xmlns:a14="http://schemas.microsoft.com/office/drawing/2010/main" val="0"/>
              </a:ext>
            </a:extLst>
          </a:blip>
          <a:srcRect t="-84" b="34664"/>
          <a:stretch/>
        </p:blipFill>
        <p:spPr bwMode="auto">
          <a:xfrm>
            <a:off x="513347" y="862017"/>
            <a:ext cx="7026443" cy="4816890"/>
          </a:xfrm>
          <a:prstGeom prst="rect">
            <a:avLst/>
          </a:prstGeom>
          <a:noFill/>
          <a:ln>
            <a:noFill/>
          </a:ln>
        </p:spPr>
      </p:pic>
      <p:sp>
        <p:nvSpPr>
          <p:cNvPr id="2" name="Title 1">
            <a:extLst>
              <a:ext uri="{FF2B5EF4-FFF2-40B4-BE49-F238E27FC236}">
                <a16:creationId xmlns:a16="http://schemas.microsoft.com/office/drawing/2014/main" id="{1CB2898C-7C88-D742-B965-CCBDD0FA78E4}"/>
              </a:ext>
            </a:extLst>
          </p:cNvPr>
          <p:cNvSpPr>
            <a:spLocks noGrp="1"/>
          </p:cNvSpPr>
          <p:nvPr>
            <p:ph type="title"/>
          </p:nvPr>
        </p:nvSpPr>
        <p:spPr>
          <a:xfrm>
            <a:off x="838199" y="365125"/>
            <a:ext cx="7785989" cy="1325563"/>
          </a:xfrm>
        </p:spPr>
        <p:txBody>
          <a:bodyPr anchor="t">
            <a:normAutofit/>
          </a:bodyPr>
          <a:lstStyle/>
          <a:p>
            <a:r>
              <a:rPr lang="en-US" sz="4000" dirty="0"/>
              <a:t>Yorkshire &amp; Humber Region</a:t>
            </a:r>
          </a:p>
        </p:txBody>
      </p:sp>
      <p:sp>
        <p:nvSpPr>
          <p:cNvPr id="3" name="Content Placeholder 2">
            <a:extLst>
              <a:ext uri="{FF2B5EF4-FFF2-40B4-BE49-F238E27FC236}">
                <a16:creationId xmlns:a16="http://schemas.microsoft.com/office/drawing/2014/main" id="{0D9C8B10-0374-F641-9BFB-6A3956856CAA}"/>
              </a:ext>
            </a:extLst>
          </p:cNvPr>
          <p:cNvSpPr>
            <a:spLocks noGrp="1"/>
          </p:cNvSpPr>
          <p:nvPr>
            <p:ph idx="1"/>
          </p:nvPr>
        </p:nvSpPr>
        <p:spPr>
          <a:xfrm>
            <a:off x="7539790" y="4836978"/>
            <a:ext cx="3814010" cy="697550"/>
          </a:xfrm>
        </p:spPr>
        <p:txBody>
          <a:bodyPr>
            <a:normAutofit fontScale="92500"/>
          </a:bodyPr>
          <a:lstStyle/>
          <a:p>
            <a:pPr marL="0" indent="0">
              <a:buNone/>
            </a:pPr>
            <a:r>
              <a:rPr lang="en-GB" sz="2000" dirty="0"/>
              <a:t>Fraser et al 2011: Prevalence of LLC 0-19 by Local Authority 2009/10</a:t>
            </a:r>
            <a:endParaRPr lang="en-US" sz="2000" dirty="0"/>
          </a:p>
        </p:txBody>
      </p:sp>
    </p:spTree>
    <p:extLst>
      <p:ext uri="{BB962C8B-B14F-4D97-AF65-F5344CB8AC3E}">
        <p14:creationId xmlns:p14="http://schemas.microsoft.com/office/powerpoint/2010/main" val="130127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Yorkshire &amp; Humber </a:t>
            </a:r>
            <a:br>
              <a:rPr lang="en-GB" dirty="0"/>
            </a:br>
            <a:r>
              <a:rPr lang="en-GB" dirty="0"/>
              <a:t>Child Deaths</a:t>
            </a:r>
            <a:endParaRPr lang="en-US" dirty="0"/>
          </a:p>
        </p:txBody>
      </p:sp>
      <p:sp>
        <p:nvSpPr>
          <p:cNvPr id="3" name="Content Placeholder 2"/>
          <p:cNvSpPr>
            <a:spLocks noGrp="1"/>
          </p:cNvSpPr>
          <p:nvPr>
            <p:ph sz="half" idx="1"/>
          </p:nvPr>
        </p:nvSpPr>
        <p:spPr>
          <a:xfrm>
            <a:off x="838200" y="1825625"/>
            <a:ext cx="5181600" cy="3917449"/>
          </a:xfrm>
        </p:spPr>
        <p:txBody>
          <a:bodyPr>
            <a:normAutofit fontScale="92500" lnSpcReduction="10000"/>
          </a:bodyPr>
          <a:lstStyle/>
          <a:p>
            <a:r>
              <a:rPr lang="en-US" dirty="0"/>
              <a:t>Average mortality of 407 child deaths per annum</a:t>
            </a:r>
          </a:p>
          <a:p>
            <a:endParaRPr lang="en-US" dirty="0"/>
          </a:p>
          <a:p>
            <a:r>
              <a:rPr lang="en-US" dirty="0"/>
              <a:t>Expected deaths accounted for 64% of all child deaths</a:t>
            </a:r>
          </a:p>
          <a:p>
            <a:endParaRPr lang="en-US" dirty="0"/>
          </a:p>
          <a:p>
            <a:r>
              <a:rPr lang="en-US" dirty="0"/>
              <a:t>Of the expected deaths 77% took place in hospital and only 9% (67) at home, 13% (91) in hospice.</a:t>
            </a:r>
          </a:p>
          <a:p>
            <a:pPr marL="914400" lvl="2" indent="0">
              <a:buNone/>
            </a:pPr>
            <a:r>
              <a:rPr lang="en-US" dirty="0"/>
              <a:t>       </a:t>
            </a:r>
          </a:p>
        </p:txBody>
      </p:sp>
      <p:sp>
        <p:nvSpPr>
          <p:cNvPr id="4" name="Content Placeholder 3">
            <a:extLst>
              <a:ext uri="{FF2B5EF4-FFF2-40B4-BE49-F238E27FC236}">
                <a16:creationId xmlns:a16="http://schemas.microsoft.com/office/drawing/2014/main" id="{37AA1F7A-97F0-BF40-B243-DFCAC0750DEF}"/>
              </a:ext>
            </a:extLst>
          </p:cNvPr>
          <p:cNvSpPr>
            <a:spLocks noGrp="1"/>
          </p:cNvSpPr>
          <p:nvPr>
            <p:ph sz="half" idx="2"/>
          </p:nvPr>
        </p:nvSpPr>
        <p:spPr/>
        <p:txBody>
          <a:bodyPr>
            <a:normAutofit fontScale="92500" lnSpcReduction="10000"/>
          </a:bodyPr>
          <a:lstStyle/>
          <a:p>
            <a:pPr marL="285750" indent="-285750"/>
            <a:r>
              <a:rPr lang="en-GB" dirty="0"/>
              <a:t>Average of 282 deaths per annum from</a:t>
            </a:r>
            <a:r>
              <a:rPr lang="en-GB" i="1" dirty="0"/>
              <a:t> likely </a:t>
            </a:r>
            <a:r>
              <a:rPr lang="en-GB" dirty="0"/>
              <a:t>LLC</a:t>
            </a:r>
          </a:p>
          <a:p>
            <a:pPr marL="285750" indent="-285750"/>
            <a:endParaRPr lang="en-US" dirty="0"/>
          </a:p>
          <a:p>
            <a:r>
              <a:rPr lang="en-US" dirty="0"/>
              <a:t>Major causes of death were perinatal and neonatal events (341) and chromosomal and congenital anomalies (60%). Most</a:t>
            </a:r>
            <a:r>
              <a:rPr lang="en-GB" dirty="0"/>
              <a:t> neonatal deaths occurred in hospital</a:t>
            </a:r>
            <a:endParaRPr lang="en-US" dirty="0"/>
          </a:p>
          <a:p>
            <a:endParaRPr lang="en-US" dirty="0"/>
          </a:p>
        </p:txBody>
      </p:sp>
    </p:spTree>
    <p:extLst>
      <p:ext uri="{BB962C8B-B14F-4D97-AF65-F5344CB8AC3E}">
        <p14:creationId xmlns:p14="http://schemas.microsoft.com/office/powerpoint/2010/main" val="208475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48074" cy="1325563"/>
          </a:xfrm>
        </p:spPr>
        <p:txBody>
          <a:bodyPr>
            <a:normAutofit fontScale="90000"/>
          </a:bodyPr>
          <a:lstStyle/>
          <a:p>
            <a:r>
              <a:rPr lang="en-US" sz="4000" dirty="0"/>
              <a:t>Yorkshire &amp; Humber </a:t>
            </a:r>
            <a:br>
              <a:rPr lang="en-US" sz="4000" dirty="0"/>
            </a:br>
            <a:r>
              <a:rPr lang="en-US" sz="4000" dirty="0"/>
              <a:t>Current Paediatric Palliative Care</a:t>
            </a:r>
          </a:p>
        </p:txBody>
      </p:sp>
      <p:sp>
        <p:nvSpPr>
          <p:cNvPr id="3" name="Content Placeholder 2"/>
          <p:cNvSpPr>
            <a:spLocks noGrp="1"/>
          </p:cNvSpPr>
          <p:nvPr>
            <p:ph idx="1"/>
          </p:nvPr>
        </p:nvSpPr>
        <p:spPr>
          <a:xfrm>
            <a:off x="838200" y="1690688"/>
            <a:ext cx="10515600" cy="4004259"/>
          </a:xfrm>
        </p:spPr>
        <p:txBody>
          <a:bodyPr>
            <a:normAutofit fontScale="85000" lnSpcReduction="20000"/>
          </a:bodyPr>
          <a:lstStyle/>
          <a:p>
            <a:r>
              <a:rPr lang="en-GB" dirty="0"/>
              <a:t>Four Hospices for children – provide care for approximately 1/3 of the children:</a:t>
            </a:r>
          </a:p>
          <a:p>
            <a:pPr>
              <a:buNone/>
            </a:pPr>
            <a:r>
              <a:rPr lang="en-GB" dirty="0"/>
              <a:t>	Martin House (Wetherby, Leeds)		 Forget Me Not (Huddersfield) </a:t>
            </a:r>
            <a:br>
              <a:rPr lang="en-GB" dirty="0"/>
            </a:br>
            <a:r>
              <a:rPr lang="en-GB" dirty="0"/>
              <a:t>Bluebell Wood (South Yorkshire)		 Andy’s (Grimsby) </a:t>
            </a:r>
          </a:p>
          <a:p>
            <a:r>
              <a:rPr lang="en-GB" dirty="0"/>
              <a:t>Geographical gaps in the provision of funded 24/7 out of hours and end of life (EOL) community nursing care</a:t>
            </a:r>
          </a:p>
          <a:p>
            <a:r>
              <a:rPr lang="en-GB" dirty="0"/>
              <a:t>Neither Leeds Children’s nor Sheffield Children’s have specialist pall care teams</a:t>
            </a:r>
          </a:p>
          <a:p>
            <a:r>
              <a:rPr lang="en-GB" dirty="0"/>
              <a:t>There is a diagnosis lottery with good specialist nursing cover for children with cancer but with no such service for others</a:t>
            </a:r>
          </a:p>
          <a:p>
            <a:r>
              <a:rPr lang="en-GB" dirty="0"/>
              <a:t>Flexible community nursing services provide day time care and 24/7 care when required at the EOL  – usually goodwill</a:t>
            </a:r>
          </a:p>
          <a:p>
            <a:r>
              <a:rPr lang="en-GB" dirty="0"/>
              <a:t>Not meeting NICE guidelines</a:t>
            </a:r>
          </a:p>
        </p:txBody>
      </p:sp>
    </p:spTree>
    <p:extLst>
      <p:ext uri="{BB962C8B-B14F-4D97-AF65-F5344CB8AC3E}">
        <p14:creationId xmlns:p14="http://schemas.microsoft.com/office/powerpoint/2010/main" val="334995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Yorkshire &amp; Humber OOH</a:t>
            </a:r>
            <a:endParaRPr lang="en-US" dirty="0"/>
          </a:p>
        </p:txBody>
      </p:sp>
      <p:sp>
        <p:nvSpPr>
          <p:cNvPr id="3" name="Content Placeholder 2"/>
          <p:cNvSpPr>
            <a:spLocks noGrp="1"/>
          </p:cNvSpPr>
          <p:nvPr>
            <p:ph idx="1"/>
          </p:nvPr>
        </p:nvSpPr>
        <p:spPr/>
        <p:txBody>
          <a:bodyPr>
            <a:normAutofit fontScale="70000" lnSpcReduction="20000"/>
          </a:bodyPr>
          <a:lstStyle/>
          <a:p>
            <a:r>
              <a:rPr lang="en-GB" b="1" dirty="0"/>
              <a:t>Data for 14 CCN teams, 2 Oncology Outreach Teams and 1 Helena Team</a:t>
            </a:r>
            <a:br>
              <a:rPr lang="en-GB" b="1" dirty="0"/>
            </a:br>
            <a:endParaRPr lang="en-GB" b="1" dirty="0"/>
          </a:p>
          <a:p>
            <a:r>
              <a:rPr lang="en-GB" b="1" dirty="0"/>
              <a:t>Weekend cover for CCN Teams</a:t>
            </a:r>
            <a:br>
              <a:rPr lang="en-GB" b="1" dirty="0"/>
            </a:br>
            <a:r>
              <a:rPr lang="en-GB" dirty="0"/>
              <a:t>Only</a:t>
            </a:r>
            <a:r>
              <a:rPr lang="en-GB" b="1" dirty="0"/>
              <a:t> </a:t>
            </a:r>
            <a:r>
              <a:rPr lang="en-GB" dirty="0"/>
              <a:t>8 /14 CCN teams offer any routine weekend cover  - 6 teams provide no weekend service.</a:t>
            </a:r>
            <a:br>
              <a:rPr lang="en-GB" dirty="0"/>
            </a:br>
            <a:endParaRPr lang="en-US" dirty="0"/>
          </a:p>
          <a:p>
            <a:r>
              <a:rPr lang="en-GB" b="1" dirty="0"/>
              <a:t>Routine on call provision: Very limited by CCNs</a:t>
            </a:r>
            <a:br>
              <a:rPr lang="en-GB" b="1" dirty="0"/>
            </a:br>
            <a:r>
              <a:rPr lang="en-GB" dirty="0"/>
              <a:t>Calderdale and Rotherham only.  12 CCN teams have no on call service.</a:t>
            </a:r>
            <a:br>
              <a:rPr lang="en-GB" dirty="0"/>
            </a:br>
            <a:endParaRPr lang="en-GB" dirty="0"/>
          </a:p>
          <a:p>
            <a:r>
              <a:rPr lang="en-GB" b="1" dirty="0"/>
              <a:t>End of Life On call Provision: </a:t>
            </a:r>
            <a:br>
              <a:rPr lang="en-GB" b="1" dirty="0"/>
            </a:br>
            <a:r>
              <a:rPr lang="en-GB" dirty="0"/>
              <a:t>12 CCN teams stated they would provide EOL care – 9 in an Ad Hoc fashion (unfunded). 3 are funded (Rotherham, Mid Yorks and Hull).</a:t>
            </a:r>
          </a:p>
          <a:p>
            <a:pPr marL="0" indent="0">
              <a:buNone/>
            </a:pPr>
            <a:r>
              <a:rPr lang="en-GB" dirty="0"/>
              <a:t>    Two Oncology Outreach teams  </a:t>
            </a:r>
            <a:br>
              <a:rPr lang="en-GB" dirty="0"/>
            </a:br>
            <a:r>
              <a:rPr lang="en-GB" dirty="0"/>
              <a:t>    Sheffield Helena Team for neurology only</a:t>
            </a:r>
          </a:p>
          <a:p>
            <a:pPr marL="0" indent="0">
              <a:buNone/>
            </a:pPr>
            <a:endParaRPr lang="en-GB" dirty="0"/>
          </a:p>
          <a:p>
            <a:endParaRPr lang="en-US" dirty="0"/>
          </a:p>
        </p:txBody>
      </p:sp>
    </p:spTree>
    <p:extLst>
      <p:ext uri="{BB962C8B-B14F-4D97-AF65-F5344CB8AC3E}">
        <p14:creationId xmlns:p14="http://schemas.microsoft.com/office/powerpoint/2010/main" val="280203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Current Paediatric Palliative Care region</a:t>
            </a:r>
          </a:p>
        </p:txBody>
      </p:sp>
      <p:sp>
        <p:nvSpPr>
          <p:cNvPr id="3" name="Content Placeholder 2"/>
          <p:cNvSpPr>
            <a:spLocks noGrp="1"/>
          </p:cNvSpPr>
          <p:nvPr>
            <p:ph idx="1"/>
          </p:nvPr>
        </p:nvSpPr>
        <p:spPr/>
        <p:txBody>
          <a:bodyPr>
            <a:normAutofit/>
          </a:bodyPr>
          <a:lstStyle/>
          <a:p>
            <a:r>
              <a:rPr lang="en-GB" dirty="0"/>
              <a:t>In </a:t>
            </a:r>
            <a:r>
              <a:rPr lang="en-GB" dirty="0">
                <a:highlight>
                  <a:srgbClr val="FFFF00"/>
                </a:highlight>
              </a:rPr>
              <a:t>the region estimate 3740 children living with life-limiting or life-threatening conditions and of these approximately 280 die each year.</a:t>
            </a:r>
          </a:p>
          <a:p>
            <a:r>
              <a:rPr lang="en-GB" dirty="0">
                <a:highlight>
                  <a:srgbClr val="FFFF00"/>
                </a:highlight>
              </a:rPr>
              <a:t> High need for hospitalisation for complex children </a:t>
            </a:r>
            <a:br>
              <a:rPr lang="en-GB" dirty="0">
                <a:highlight>
                  <a:srgbClr val="FFFF00"/>
                </a:highlight>
              </a:rPr>
            </a:br>
            <a:r>
              <a:rPr lang="en-GB" dirty="0">
                <a:highlight>
                  <a:srgbClr val="FFFF00"/>
                </a:highlight>
              </a:rPr>
              <a:t>– particularly towards EOL</a:t>
            </a:r>
          </a:p>
          <a:p>
            <a:r>
              <a:rPr lang="en-GB" dirty="0">
                <a:highlight>
                  <a:srgbClr val="FFFF00"/>
                </a:highlight>
              </a:rPr>
              <a:t>10% children PICU account for 50% resource</a:t>
            </a:r>
          </a:p>
          <a:p>
            <a:r>
              <a:rPr lang="en-GB" dirty="0">
                <a:highlight>
                  <a:srgbClr val="FFFF00"/>
                </a:highlight>
              </a:rPr>
              <a:t>Cost critical care bed:£849 - £4824/day (NICE 2016)</a:t>
            </a:r>
          </a:p>
          <a:p>
            <a:r>
              <a:rPr lang="en-GB" dirty="0">
                <a:highlight>
                  <a:srgbClr val="FFFF00"/>
                </a:highlight>
              </a:rPr>
              <a:t>NICE Guidance is not being met in the region</a:t>
            </a:r>
            <a:endParaRPr lang="en-US" dirty="0">
              <a:highlight>
                <a:srgbClr val="FFFF00"/>
              </a:highlight>
            </a:endParaRPr>
          </a:p>
        </p:txBody>
      </p:sp>
    </p:spTree>
    <p:extLst>
      <p:ext uri="{BB962C8B-B14F-4D97-AF65-F5344CB8AC3E}">
        <p14:creationId xmlns:p14="http://schemas.microsoft.com/office/powerpoint/2010/main" val="1786244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HCPPN PowerPoint Template" id="{587FC354-F3B4-416D-B0A4-27A03D8FAE99}" vid="{6209E83B-D599-48D9-8C10-86756AF98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YHCPPN PowerPoint Template (v2)</Template>
  <TotalTime>5192</TotalTime>
  <Words>2430</Words>
  <Application>Microsoft Office PowerPoint</Application>
  <PresentationFormat>Widescreen</PresentationFormat>
  <Paragraphs>340</Paragraphs>
  <Slides>44</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Rounded MT Bold</vt:lpstr>
      <vt:lpstr>Calibri</vt:lpstr>
      <vt:lpstr>Calibri Light</vt:lpstr>
      <vt:lpstr>Office Theme</vt:lpstr>
      <vt:lpstr>Yorkshire and Humber Managed Clinical Network Progress of NHSE Pilot</vt:lpstr>
      <vt:lpstr>Agenda</vt:lpstr>
      <vt:lpstr>Yorkshire &amp; Humber Region</vt:lpstr>
      <vt:lpstr>Yorkshire &amp; Humber Region</vt:lpstr>
      <vt:lpstr>Yorkshire &amp; Humber Region</vt:lpstr>
      <vt:lpstr>Yorkshire &amp; Humber  Child Deaths</vt:lpstr>
      <vt:lpstr>Yorkshire &amp; Humber  Current Paediatric Palliative Care</vt:lpstr>
      <vt:lpstr>Yorkshire &amp; Humber OOH</vt:lpstr>
      <vt:lpstr>Current Paediatric Palliative Care region</vt:lpstr>
      <vt:lpstr>YHCPCN Strategy</vt:lpstr>
      <vt:lpstr>YHCPCN Strategy</vt:lpstr>
      <vt:lpstr>Agenda</vt:lpstr>
      <vt:lpstr>National Focus</vt:lpstr>
      <vt:lpstr>NHSE Draft Service Specification</vt:lpstr>
      <vt:lpstr>NHSE Draft Service Specification - New definitions</vt:lpstr>
      <vt:lpstr>NHSE Draft Service Specification</vt:lpstr>
      <vt:lpstr>NHSE Draft Service Specification</vt:lpstr>
      <vt:lpstr>YHCPCN Strategy</vt:lpstr>
      <vt:lpstr>Agenda</vt:lpstr>
      <vt:lpstr>1 Year NHSE Pilot  1 April 19 – 31 Mar 20 </vt:lpstr>
      <vt:lpstr>Now we have won the bid, what are we doing?</vt:lpstr>
      <vt:lpstr>YH Workshops</vt:lpstr>
      <vt:lpstr>MCN Development</vt:lpstr>
      <vt:lpstr>PowerPoint Presentation</vt:lpstr>
      <vt:lpstr>Recommendations for STPs</vt:lpstr>
      <vt:lpstr>Agenda</vt:lpstr>
      <vt:lpstr>Executive Network Framework</vt:lpstr>
      <vt:lpstr>Clinical - Objectives</vt:lpstr>
      <vt:lpstr>Clinical – 24/7 </vt:lpstr>
      <vt:lpstr>Clinical - Specialist </vt:lpstr>
      <vt:lpstr>Clinical - Challenges</vt:lpstr>
      <vt:lpstr>Clinical – Funding </vt:lpstr>
      <vt:lpstr>Clinical – Other Activities </vt:lpstr>
      <vt:lpstr>Data Collection - Objectives</vt:lpstr>
      <vt:lpstr>Data Collection - Progress</vt:lpstr>
      <vt:lpstr>Data Collection - Challenges</vt:lpstr>
      <vt:lpstr>Commissioning - Objectives</vt:lpstr>
      <vt:lpstr>Commissioning - Progress</vt:lpstr>
      <vt:lpstr>Workforce and Education - Objectives</vt:lpstr>
      <vt:lpstr>Workforce and Education - Progress</vt:lpstr>
      <vt:lpstr>Agenda</vt:lpstr>
      <vt:lpstr>Next Steps</vt:lpstr>
      <vt:lpstr>Key takeaway messages</vt:lpstr>
      <vt:lpstr>Contact Details</vt:lpstr>
    </vt:vector>
  </TitlesOfParts>
  <Manager/>
  <Company>Martin House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Development Update</dc:title>
  <dc:subject/>
  <dc:creator>Davina Hartley</dc:creator>
  <cp:keywords/>
  <dc:description/>
  <cp:lastModifiedBy>Abi Warren</cp:lastModifiedBy>
  <cp:revision>130</cp:revision>
  <cp:lastPrinted>2017-12-01T17:35:04Z</cp:lastPrinted>
  <dcterms:created xsi:type="dcterms:W3CDTF">2017-11-30T11:10:11Z</dcterms:created>
  <dcterms:modified xsi:type="dcterms:W3CDTF">2019-07-23T12:23:35Z</dcterms:modified>
  <cp:category/>
</cp:coreProperties>
</file>